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457" r:id="rId3"/>
    <p:sldId id="421" r:id="rId4"/>
    <p:sldId id="424" r:id="rId5"/>
    <p:sldId id="461" r:id="rId6"/>
    <p:sldId id="459" r:id="rId7"/>
    <p:sldId id="422" r:id="rId8"/>
    <p:sldId id="423" r:id="rId9"/>
    <p:sldId id="462" r:id="rId10"/>
    <p:sldId id="427" r:id="rId11"/>
    <p:sldId id="429" r:id="rId12"/>
    <p:sldId id="463" r:id="rId13"/>
    <p:sldId id="430" r:id="rId14"/>
    <p:sldId id="419" r:id="rId15"/>
    <p:sldId id="464" r:id="rId16"/>
    <p:sldId id="431" r:id="rId17"/>
    <p:sldId id="432" r:id="rId18"/>
    <p:sldId id="456" r:id="rId19"/>
    <p:sldId id="465" r:id="rId20"/>
    <p:sldId id="433" r:id="rId21"/>
    <p:sldId id="466" r:id="rId22"/>
    <p:sldId id="435" r:id="rId23"/>
    <p:sldId id="434" r:id="rId24"/>
    <p:sldId id="436" r:id="rId25"/>
    <p:sldId id="467" r:id="rId26"/>
    <p:sldId id="470" r:id="rId27"/>
    <p:sldId id="437" r:id="rId28"/>
    <p:sldId id="439" r:id="rId29"/>
    <p:sldId id="468" r:id="rId30"/>
    <p:sldId id="471" r:id="rId31"/>
    <p:sldId id="428" r:id="rId32"/>
    <p:sldId id="443" r:id="rId33"/>
    <p:sldId id="412" r:id="rId34"/>
    <p:sldId id="469" r:id="rId35"/>
    <p:sldId id="298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79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3300"/>
    <a:srgbClr val="AF1C26"/>
    <a:srgbClr val="F95D3E"/>
    <a:srgbClr val="A1C740"/>
    <a:srgbClr val="FFCC01"/>
    <a:srgbClr val="000000"/>
    <a:srgbClr val="F99220"/>
    <a:srgbClr val="AF1C27"/>
    <a:srgbClr val="8829C5"/>
    <a:srgbClr val="0770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14" autoAdjust="0"/>
    <p:restoredTop sz="95265" autoAdjust="0"/>
  </p:normalViewPr>
  <p:slideViewPr>
    <p:cSldViewPr snapToGrid="0" snapToObjects="1">
      <p:cViewPr varScale="1">
        <p:scale>
          <a:sx n="108" d="100"/>
          <a:sy n="108" d="100"/>
        </p:scale>
        <p:origin x="-408" y="-112"/>
      </p:cViewPr>
      <p:guideLst>
        <p:guide orient="horz" pos="2160"/>
        <p:guide pos="37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3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609998220424127"/>
          <c:y val="0.0202925401834294"/>
          <c:w val="0.937796096253344"/>
          <c:h val="0.79969527937001"/>
        </c:manualLayout>
      </c:layout>
      <c:lineChart>
        <c:grouping val="standard"/>
        <c:varyColors val="0"/>
        <c:ser>
          <c:idx val="0"/>
          <c:order val="0"/>
          <c:tx>
            <c:strRef>
              <c:f>Sheet1!$B$20</c:f>
              <c:strCache>
                <c:ptCount val="1"/>
                <c:pt idx="0">
                  <c:v>Penetración online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0.0"/>
                  <c:y val="0.05320435814911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0"/>
                  <c:y val="0.036577996227517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0"/>
                  <c:y val="0.03990326861183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Sheet1!$C$15:$G$15</c:f>
              <c:numCache>
                <c:formatCode>General</c:formatCode>
                <c:ptCount val="5"/>
                <c:pt idx="0">
                  <c:v>2015.0</c:v>
                </c:pt>
                <c:pt idx="1">
                  <c:v>2016.0</c:v>
                </c:pt>
                <c:pt idx="2">
                  <c:v>2017.0</c:v>
                </c:pt>
                <c:pt idx="3">
                  <c:v>2018.0</c:v>
                </c:pt>
                <c:pt idx="4">
                  <c:v>2019.0</c:v>
                </c:pt>
              </c:numCache>
            </c:numRef>
          </c:cat>
          <c:val>
            <c:numRef>
              <c:f>Sheet1!$C$20:$G$20</c:f>
              <c:numCache>
                <c:formatCode>General</c:formatCode>
                <c:ptCount val="5"/>
                <c:pt idx="0">
                  <c:v>0.49</c:v>
                </c:pt>
                <c:pt idx="1">
                  <c:v>0.47</c:v>
                </c:pt>
                <c:pt idx="2">
                  <c:v>0.59</c:v>
                </c:pt>
                <c:pt idx="3">
                  <c:v>0.65</c:v>
                </c:pt>
                <c:pt idx="4">
                  <c:v>0.67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46B6-FA45-8D68-41A5A0DFE53E}"/>
            </c:ext>
          </c:extLst>
        </c:ser>
        <c:ser>
          <c:idx val="1"/>
          <c:order val="1"/>
          <c:tx>
            <c:strRef>
              <c:f>Sheet1!$B$21</c:f>
              <c:strCache>
                <c:ptCount val="1"/>
                <c:pt idx="0">
                  <c:v>Compras en laptop</c:v>
                </c:pt>
              </c:strCache>
            </c:strRef>
          </c:tx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Sheet1!$C$15:$G$15</c:f>
              <c:numCache>
                <c:formatCode>General</c:formatCode>
                <c:ptCount val="5"/>
                <c:pt idx="0">
                  <c:v>2015.0</c:v>
                </c:pt>
                <c:pt idx="1">
                  <c:v>2016.0</c:v>
                </c:pt>
                <c:pt idx="2">
                  <c:v>2017.0</c:v>
                </c:pt>
                <c:pt idx="3">
                  <c:v>2018.0</c:v>
                </c:pt>
                <c:pt idx="4">
                  <c:v>2019.0</c:v>
                </c:pt>
              </c:numCache>
            </c:numRef>
          </c:cat>
          <c:val>
            <c:numRef>
              <c:f>Sheet1!$C$21:$G$21</c:f>
              <c:numCache>
                <c:formatCode>General</c:formatCode>
                <c:ptCount val="5"/>
                <c:pt idx="0">
                  <c:v>0.24</c:v>
                </c:pt>
                <c:pt idx="1">
                  <c:v>0.28</c:v>
                </c:pt>
                <c:pt idx="2">
                  <c:v>0.28</c:v>
                </c:pt>
                <c:pt idx="3">
                  <c:v>0.27</c:v>
                </c:pt>
                <c:pt idx="4">
                  <c:v>0.43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46B6-FA45-8D68-41A5A0DFE53E}"/>
            </c:ext>
          </c:extLst>
        </c:ser>
        <c:ser>
          <c:idx val="2"/>
          <c:order val="2"/>
          <c:tx>
            <c:strRef>
              <c:f>Sheet1!$B$22</c:f>
              <c:strCache>
                <c:ptCount val="1"/>
                <c:pt idx="0">
                  <c:v>Compras en mobile</c:v>
                </c:pt>
              </c:strCache>
            </c:strRef>
          </c:tx>
          <c:spPr>
            <a:ln>
              <a:solidFill>
                <a:schemeClr val="accent6"/>
              </a:solidFill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Sheet1!$C$15:$G$15</c:f>
              <c:numCache>
                <c:formatCode>General</c:formatCode>
                <c:ptCount val="5"/>
                <c:pt idx="0">
                  <c:v>2015.0</c:v>
                </c:pt>
                <c:pt idx="1">
                  <c:v>2016.0</c:v>
                </c:pt>
                <c:pt idx="2">
                  <c:v>2017.0</c:v>
                </c:pt>
                <c:pt idx="3">
                  <c:v>2018.0</c:v>
                </c:pt>
                <c:pt idx="4">
                  <c:v>2019.0</c:v>
                </c:pt>
              </c:numCache>
            </c:numRef>
          </c:cat>
          <c:val>
            <c:numRef>
              <c:f>Sheet1!$C$22:$G$22</c:f>
              <c:numCache>
                <c:formatCode>General</c:formatCode>
                <c:ptCount val="5"/>
                <c:pt idx="0">
                  <c:v>0.14</c:v>
                </c:pt>
                <c:pt idx="1">
                  <c:v>0.16</c:v>
                </c:pt>
                <c:pt idx="2">
                  <c:v>0.21</c:v>
                </c:pt>
                <c:pt idx="3">
                  <c:v>0.27</c:v>
                </c:pt>
                <c:pt idx="4">
                  <c:v>0.46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46B6-FA45-8D68-41A5A0DFE5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97593432"/>
        <c:axId val="2143912648"/>
      </c:lineChart>
      <c:catAx>
        <c:axId val="-20975934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143912648"/>
        <c:crosses val="autoZero"/>
        <c:auto val="1"/>
        <c:lblAlgn val="ctr"/>
        <c:lblOffset val="100"/>
        <c:noMultiLvlLbl val="0"/>
      </c:catAx>
      <c:valAx>
        <c:axId val="2143912648"/>
        <c:scaling>
          <c:orientation val="minMax"/>
        </c:scaling>
        <c:delete val="0"/>
        <c:axPos val="l"/>
        <c:numFmt formatCode="0.0%" sourceLinked="0"/>
        <c:majorTickMark val="out"/>
        <c:minorTickMark val="none"/>
        <c:tickLblPos val="nextTo"/>
        <c:crossAx val="-2097593432"/>
        <c:crosses val="autoZero"/>
        <c:crossBetween val="between"/>
      </c:valAx>
    </c:plotArea>
    <c:legend>
      <c:legendPos val="b"/>
      <c:layout/>
      <c:overlay val="0"/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0A64C9-17B9-DB45-A376-3F736CF68D06}" type="datetimeFigureOut">
              <a:rPr lang="en-US" smtClean="0"/>
              <a:t>9/4/19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927AC1-A451-A94B-B05E-5A11495CB1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694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FE0862-3690-7D4C-8DA4-93D7373519B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229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927AC1-A451-A94B-B05E-5A11495CB1C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482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D4F56-B92D-C14E-94FB-9B9FEE7B96E3}" type="datetimeFigureOut">
              <a:rPr lang="en-US" smtClean="0"/>
              <a:t>9/4/19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56707-0D41-9A47-89B2-1A3BA365B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15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D4F56-B92D-C14E-94FB-9B9FEE7B96E3}" type="datetimeFigureOut">
              <a:rPr lang="en-US" smtClean="0"/>
              <a:t>9/4/19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56707-0D41-9A47-89B2-1A3BA365B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87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D4F56-B92D-C14E-94FB-9B9FEE7B96E3}" type="datetimeFigureOut">
              <a:rPr lang="en-US" smtClean="0"/>
              <a:t>9/4/19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56707-0D41-9A47-89B2-1A3BA365B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9984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D4F56-B92D-C14E-94FB-9B9FEE7B96E3}" type="datetimeFigureOut">
              <a:rPr lang="en-US" smtClean="0"/>
              <a:t>9/4/19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56707-0D41-9A47-89B2-1A3BA365B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3135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D4F56-B92D-C14E-94FB-9B9FEE7B96E3}" type="datetimeFigureOut">
              <a:rPr lang="en-US" smtClean="0"/>
              <a:t>9/4/19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56707-0D41-9A47-89B2-1A3BA365B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5783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D4F56-B92D-C14E-94FB-9B9FEE7B96E3}" type="datetimeFigureOut">
              <a:rPr lang="en-US" smtClean="0"/>
              <a:t>9/4/19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56707-0D41-9A47-89B2-1A3BA365B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29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9037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1686" y="3080206"/>
            <a:ext cx="7993825" cy="697588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  <a:latin typeface="Bebas Neue"/>
                <a:cs typeface="Bebas Neue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D4F56-B92D-C14E-94FB-9B9FEE7B96E3}" type="datetimeFigureOut">
              <a:rPr lang="en-US" smtClean="0"/>
              <a:t>9/4/19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56707-0D41-9A47-89B2-1A3BA365B3C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00000">
            <a:off x="1751216" y="2576565"/>
            <a:ext cx="684143" cy="7153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000">
            <a:off x="9856766" y="3566127"/>
            <a:ext cx="684143" cy="71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819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9907" y="587048"/>
            <a:ext cx="9343894" cy="94174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9906" y="1825625"/>
            <a:ext cx="9343893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D4F56-B92D-C14E-94FB-9B9FEE7B96E3}" type="datetimeFigureOut">
              <a:rPr lang="en-US" smtClean="0"/>
              <a:t>9/4/19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56707-0D41-9A47-89B2-1A3BA365B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942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062" y="48134"/>
            <a:ext cx="9343894" cy="941748"/>
          </a:xfrm>
        </p:spPr>
        <p:txBody>
          <a:bodyPr>
            <a:normAutofit/>
          </a:bodyPr>
          <a:lstStyle>
            <a:lvl1pPr>
              <a:defRPr sz="2800">
                <a:latin typeface="Bebas Neue"/>
                <a:cs typeface="Bebas Neue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9906" y="1825625"/>
            <a:ext cx="9343893" cy="4351338"/>
          </a:xfrm>
        </p:spPr>
        <p:txBody>
          <a:bodyPr/>
          <a:lstStyle>
            <a:lvl1pPr>
              <a:defRPr b="0" i="0">
                <a:latin typeface="DINOT-Cond"/>
                <a:cs typeface="DINOT-Cond"/>
              </a:defRPr>
            </a:lvl1pPr>
            <a:lvl2pPr>
              <a:defRPr b="0" i="0">
                <a:latin typeface="DINOT-Cond"/>
                <a:cs typeface="DINOT-Cond"/>
              </a:defRPr>
            </a:lvl2pPr>
            <a:lvl3pPr>
              <a:defRPr b="0" i="0">
                <a:latin typeface="DINOT-Cond"/>
                <a:cs typeface="DINOT-Cond"/>
              </a:defRPr>
            </a:lvl3pPr>
            <a:lvl4pPr>
              <a:defRPr b="0" i="0">
                <a:latin typeface="DINOT-Cond"/>
                <a:cs typeface="DINOT-Cond"/>
              </a:defRPr>
            </a:lvl4pPr>
            <a:lvl5pPr>
              <a:defRPr b="0" i="0">
                <a:latin typeface="DINOT-Cond"/>
                <a:cs typeface="DINOT-Con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D4F56-B92D-C14E-94FB-9B9FEE7B96E3}" type="datetimeFigureOut">
              <a:rPr lang="en-US" smtClean="0"/>
              <a:t>9/4/19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56707-0D41-9A47-89B2-1A3BA365B3C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 flipV="1">
            <a:off x="0" y="6857999"/>
            <a:ext cx="12192000" cy="45719"/>
          </a:xfrm>
          <a:prstGeom prst="rect">
            <a:avLst/>
          </a:prstGeom>
          <a:solidFill>
            <a:srgbClr val="EE3B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736" y="6314116"/>
            <a:ext cx="347077" cy="46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7702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9906" y="1825625"/>
            <a:ext cx="9343893" cy="4351338"/>
          </a:xfrm>
        </p:spPr>
        <p:txBody>
          <a:bodyPr/>
          <a:lstStyle>
            <a:lvl1pPr>
              <a:defRPr b="0" i="0">
                <a:latin typeface="DINOT-Cond"/>
                <a:cs typeface="DINOT-Cond"/>
              </a:defRPr>
            </a:lvl1pPr>
            <a:lvl2pPr>
              <a:defRPr b="0" i="0">
                <a:latin typeface="DINOT-Cond"/>
                <a:cs typeface="DINOT-Cond"/>
              </a:defRPr>
            </a:lvl2pPr>
            <a:lvl3pPr>
              <a:defRPr b="0" i="0">
                <a:latin typeface="DINOT-Cond"/>
                <a:cs typeface="DINOT-Cond"/>
              </a:defRPr>
            </a:lvl3pPr>
            <a:lvl4pPr>
              <a:defRPr b="0" i="0">
                <a:latin typeface="DINOT-Cond"/>
                <a:cs typeface="DINOT-Cond"/>
              </a:defRPr>
            </a:lvl4pPr>
            <a:lvl5pPr>
              <a:defRPr b="0" i="0">
                <a:latin typeface="DINOT-Cond"/>
                <a:cs typeface="DINOT-Con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D4F56-B92D-C14E-94FB-9B9FEE7B96E3}" type="datetimeFigureOut">
              <a:rPr lang="en-US" smtClean="0"/>
              <a:t>9/4/19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56707-0D41-9A47-89B2-1A3BA365B3C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 flipV="1">
            <a:off x="0" y="6857999"/>
            <a:ext cx="12192000" cy="45719"/>
          </a:xfrm>
          <a:prstGeom prst="rect">
            <a:avLst/>
          </a:prstGeom>
          <a:solidFill>
            <a:srgbClr val="EE3B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736" y="6314116"/>
            <a:ext cx="347077" cy="468655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 userDrawn="1"/>
        </p:nvSpPr>
        <p:spPr>
          <a:xfrm>
            <a:off x="328361" y="296566"/>
            <a:ext cx="9245247" cy="4130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Bebas Neue"/>
                <a:ea typeface="+mj-ea"/>
                <a:cs typeface="Bebas Neue"/>
              </a:defRPr>
            </a:lvl1pPr>
          </a:lstStyle>
          <a:p>
            <a:r>
              <a:rPr lang="en-US" sz="280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4413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D4F56-B92D-C14E-94FB-9B9FEE7B96E3}" type="datetimeFigureOut">
              <a:rPr lang="en-US" smtClean="0"/>
              <a:t>9/4/19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56707-0D41-9A47-89B2-1A3BA365B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20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D4F56-B92D-C14E-94FB-9B9FEE7B96E3}" type="datetimeFigureOut">
              <a:rPr lang="en-US" smtClean="0"/>
              <a:t>9/4/19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56707-0D41-9A47-89B2-1A3BA365B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481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D4F56-B92D-C14E-94FB-9B9FEE7B96E3}" type="datetimeFigureOut">
              <a:rPr lang="en-US" smtClean="0"/>
              <a:t>9/4/19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56707-0D41-9A47-89B2-1A3BA365B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517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361" y="296566"/>
            <a:ext cx="9245247" cy="413021"/>
          </a:xfrm>
        </p:spPr>
        <p:txBody>
          <a:bodyPr>
            <a:normAutofit/>
          </a:bodyPr>
          <a:lstStyle>
            <a:lvl1pPr>
              <a:defRPr sz="2800" b="1">
                <a:latin typeface="Bebas Neue"/>
                <a:cs typeface="Bebas Neue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D4F56-B92D-C14E-94FB-9B9FEE7B96E3}" type="datetimeFigureOut">
              <a:rPr lang="en-US" smtClean="0"/>
              <a:t>9/4/19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56707-0D41-9A47-89B2-1A3BA365B3C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00000">
            <a:off x="20267" y="-23826"/>
            <a:ext cx="593883" cy="62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360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ED4F56-B92D-C14E-94FB-9B9FEE7B96E3}" type="datetimeFigureOut">
              <a:rPr lang="en-US" smtClean="0"/>
              <a:t>9/4/19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56707-0D41-9A47-89B2-1A3BA365B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202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0" r:id="rId3"/>
    <p:sldLayoutId id="2147483661" r:id="rId4"/>
    <p:sldLayoutId id="214748366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1"/>
          </a:solidFill>
          <a:latin typeface="Verdana"/>
          <a:ea typeface="+mj-ea"/>
          <a:cs typeface="Verdana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9.png"/><Relationship Id="rId3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0.png"/><Relationship Id="rId3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3.png"/><Relationship Id="rId8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image" Target="../media/image16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image" Target="../media/image18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9.png"/><Relationship Id="rId3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png"/><Relationship Id="rId3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6.png"/><Relationship Id="rId3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image" Target="../media/image18.png"/><Relationship Id="rId5" Type="http://schemas.openxmlformats.org/officeDocument/2006/relationships/image" Target="../media/image3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image" Target="../media/image18.png"/><Relationship Id="rId5" Type="http://schemas.openxmlformats.org/officeDocument/2006/relationships/image" Target="../media/image3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chart" Target="../charts/chart1.xml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20" Type="http://schemas.openxmlformats.org/officeDocument/2006/relationships/image" Target="../media/image49.png"/><Relationship Id="rId21" Type="http://schemas.openxmlformats.org/officeDocument/2006/relationships/image" Target="../media/image50.png"/><Relationship Id="rId22" Type="http://schemas.openxmlformats.org/officeDocument/2006/relationships/image" Target="../media/image51.png"/><Relationship Id="rId23" Type="http://schemas.openxmlformats.org/officeDocument/2006/relationships/image" Target="../media/image52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image" Target="../media/image41.png"/><Relationship Id="rId13" Type="http://schemas.openxmlformats.org/officeDocument/2006/relationships/image" Target="../media/image42.png"/><Relationship Id="rId14" Type="http://schemas.openxmlformats.org/officeDocument/2006/relationships/image" Target="../media/image43.png"/><Relationship Id="rId15" Type="http://schemas.openxmlformats.org/officeDocument/2006/relationships/image" Target="../media/image44.png"/><Relationship Id="rId16" Type="http://schemas.openxmlformats.org/officeDocument/2006/relationships/image" Target="../media/image45.png"/><Relationship Id="rId17" Type="http://schemas.openxmlformats.org/officeDocument/2006/relationships/image" Target="../media/image46.png"/><Relationship Id="rId18" Type="http://schemas.openxmlformats.org/officeDocument/2006/relationships/image" Target="../media/image47.png"/><Relationship Id="rId19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53.png"/><Relationship Id="rId3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.png"/><Relationship Id="rId3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7.png"/><Relationship Id="rId3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.png"/><Relationship Id="rId3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155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>
                <a:latin typeface="Arial Narrow"/>
                <a:cs typeface="Arial Narrow"/>
              </a:rPr>
              <a:t>OMNICANALIDAD</a:t>
            </a:r>
            <a:endParaRPr lang="es-ES_tradnl" dirty="0">
              <a:latin typeface="Arial Narrow"/>
              <a:cs typeface="Arial Narrow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208690" y="1220258"/>
            <a:ext cx="210765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dirty="0">
                <a:solidFill>
                  <a:schemeClr val="bg1"/>
                </a:solidFill>
                <a:latin typeface="DINOT-Cond"/>
                <a:cs typeface="DINOT-Cond"/>
              </a:rPr>
              <a:t>Personalización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5738" y="1805034"/>
            <a:ext cx="6920523" cy="34336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AC135BD-7FB1-6B4E-8F32-D7BD309504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736" y="6314116"/>
            <a:ext cx="347077" cy="46865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A27DF11-CBC9-4C42-9C4F-E1F8AC7D67D3}"/>
              </a:ext>
            </a:extLst>
          </p:cNvPr>
          <p:cNvSpPr/>
          <p:nvPr/>
        </p:nvSpPr>
        <p:spPr>
          <a:xfrm flipV="1">
            <a:off x="0" y="6857999"/>
            <a:ext cx="12192000" cy="45719"/>
          </a:xfrm>
          <a:prstGeom prst="rect">
            <a:avLst/>
          </a:prstGeom>
          <a:solidFill>
            <a:srgbClr val="EE3B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659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636" y="0"/>
            <a:ext cx="1224642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E373F19-AED8-2949-8927-3F0F0C790B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736" y="6314116"/>
            <a:ext cx="347077" cy="4686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68ABC99-3588-8D44-926C-62978C94AA48}"/>
              </a:ext>
            </a:extLst>
          </p:cNvPr>
          <p:cNvSpPr/>
          <p:nvPr/>
        </p:nvSpPr>
        <p:spPr>
          <a:xfrm flipV="1">
            <a:off x="0" y="6857999"/>
            <a:ext cx="12192000" cy="45719"/>
          </a:xfrm>
          <a:prstGeom prst="rect">
            <a:avLst/>
          </a:prstGeom>
          <a:solidFill>
            <a:srgbClr val="EE3B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626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43D98C2-A239-8849-BD3B-BE62B8F4AB77}"/>
              </a:ext>
            </a:extLst>
          </p:cNvPr>
          <p:cNvSpPr/>
          <p:nvPr/>
        </p:nvSpPr>
        <p:spPr>
          <a:xfrm>
            <a:off x="0" y="0"/>
            <a:ext cx="12192000" cy="69037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1498FB0-91F8-AF43-861C-3FB380752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00000">
            <a:off x="1239623" y="2169370"/>
            <a:ext cx="684143" cy="7153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85543BE-E4AB-844A-9B4B-CCECD27881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000">
            <a:off x="10071442" y="3921449"/>
            <a:ext cx="684143" cy="71530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6D6CF7A7-E99B-EA40-9091-B926C284554F}"/>
              </a:ext>
            </a:extLst>
          </p:cNvPr>
          <p:cNvSpPr txBox="1">
            <a:spLocks/>
          </p:cNvSpPr>
          <p:nvPr/>
        </p:nvSpPr>
        <p:spPr>
          <a:xfrm>
            <a:off x="1752214" y="1920149"/>
            <a:ext cx="9443141" cy="30634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Bebas Neue"/>
                <a:ea typeface="+mj-ea"/>
                <a:cs typeface="Bebas Neue"/>
              </a:defRPr>
            </a:lvl1pPr>
          </a:lstStyle>
          <a:p>
            <a:r>
              <a:rPr lang="es-ES_tradnl" sz="5000" u="sng" dirty="0" smtClean="0">
                <a:solidFill>
                  <a:schemeClr val="bg1"/>
                </a:solidFill>
                <a:latin typeface="Arial Narrow"/>
                <a:cs typeface="Arial Narrow"/>
              </a:rPr>
              <a:t>TENDENCIA #3</a:t>
            </a:r>
          </a:p>
          <a:p>
            <a:r>
              <a:rPr lang="es-ES_tradnl" sz="5000" dirty="0" smtClean="0">
                <a:solidFill>
                  <a:schemeClr val="bg1"/>
                </a:solidFill>
                <a:latin typeface="Arial Narrow"/>
                <a:cs typeface="Arial Narrow"/>
              </a:rPr>
              <a:t>EXPERIENCIA DEL COMPRADOR</a:t>
            </a:r>
            <a:endParaRPr lang="es-ES_tradnl" sz="50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783528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rial Narrow"/>
                <a:cs typeface="Arial Narrow"/>
              </a:rPr>
              <a:t>WEBROOMING VS. SHOWROOMING</a:t>
            </a:r>
            <a:endParaRPr lang="en-US" dirty="0">
              <a:latin typeface="Arial Narrow"/>
              <a:cs typeface="Arial Narrow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9355"/>
            <a:ext cx="4169890" cy="32592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5616" y="0"/>
            <a:ext cx="457638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6090" y="4375728"/>
            <a:ext cx="3739526" cy="24822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0" y="839356"/>
            <a:ext cx="4824022" cy="35363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094" y="4098637"/>
            <a:ext cx="4130144" cy="2759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882F22A-E6E0-224C-8974-A39149753F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736" y="6314116"/>
            <a:ext cx="347077" cy="46865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0CCB7C1-8566-EA4F-B5EF-8C37432C0368}"/>
              </a:ext>
            </a:extLst>
          </p:cNvPr>
          <p:cNvSpPr/>
          <p:nvPr/>
        </p:nvSpPr>
        <p:spPr>
          <a:xfrm flipV="1">
            <a:off x="0" y="6857999"/>
            <a:ext cx="12192000" cy="45719"/>
          </a:xfrm>
          <a:prstGeom prst="rect">
            <a:avLst/>
          </a:prstGeom>
          <a:solidFill>
            <a:srgbClr val="EE3B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4FDAFE4-A5BE-EE43-8C53-7AD9D40D2B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00000">
            <a:off x="25054" y="-20558"/>
            <a:ext cx="606613" cy="63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456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creen Recording 2019-08-13 at 9.25.21 PM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62130" y="666843"/>
            <a:ext cx="6115339" cy="579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242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43D98C2-A239-8849-BD3B-BE62B8F4AB77}"/>
              </a:ext>
            </a:extLst>
          </p:cNvPr>
          <p:cNvSpPr/>
          <p:nvPr/>
        </p:nvSpPr>
        <p:spPr>
          <a:xfrm>
            <a:off x="0" y="0"/>
            <a:ext cx="12192000" cy="69037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1498FB0-91F8-AF43-861C-3FB380752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00000">
            <a:off x="2284032" y="2169369"/>
            <a:ext cx="684143" cy="7153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85543BE-E4AB-844A-9B4B-CCECD27881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000">
            <a:off x="9439393" y="3921447"/>
            <a:ext cx="684143" cy="71530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6D6CF7A7-E99B-EA40-9091-B926C284554F}"/>
              </a:ext>
            </a:extLst>
          </p:cNvPr>
          <p:cNvSpPr txBox="1">
            <a:spLocks/>
          </p:cNvSpPr>
          <p:nvPr/>
        </p:nvSpPr>
        <p:spPr>
          <a:xfrm>
            <a:off x="2895262" y="1935461"/>
            <a:ext cx="6938933" cy="30634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Bebas Neue"/>
                <a:ea typeface="+mj-ea"/>
                <a:cs typeface="Bebas Neue"/>
              </a:defRPr>
            </a:lvl1pPr>
          </a:lstStyle>
          <a:p>
            <a:r>
              <a:rPr lang="es-ES_tradnl" sz="5000" u="sng" dirty="0" smtClean="0">
                <a:solidFill>
                  <a:schemeClr val="bg1"/>
                </a:solidFill>
                <a:latin typeface="Arial Narrow"/>
                <a:cs typeface="Arial Narrow"/>
              </a:rPr>
              <a:t>TENDENCIA #4</a:t>
            </a:r>
          </a:p>
          <a:p>
            <a:r>
              <a:rPr lang="es-ES_tradnl" sz="5000" dirty="0" smtClean="0">
                <a:solidFill>
                  <a:schemeClr val="bg1"/>
                </a:solidFill>
                <a:latin typeface="Arial Narrow"/>
                <a:cs typeface="Arial Narrow"/>
              </a:rPr>
              <a:t>BODEGAS INTELIGENTES</a:t>
            </a:r>
            <a:endParaRPr lang="es-ES_tradnl" sz="50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056738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9-08-22 at 10.43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3533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0633FA83-3790-684D-A599-D9A1289DCACD}"/>
              </a:ext>
            </a:extLst>
          </p:cNvPr>
          <p:cNvSpPr/>
          <p:nvPr/>
        </p:nvSpPr>
        <p:spPr>
          <a:xfrm>
            <a:off x="0" y="0"/>
            <a:ext cx="4962647" cy="851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8361" y="296566"/>
            <a:ext cx="4740124" cy="41302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 Narrow"/>
                <a:cs typeface="Arial Narrow"/>
              </a:rPr>
              <a:t>ALMACENAMIENTO E INVENTARIO</a:t>
            </a:r>
            <a:endParaRPr lang="en-US" dirty="0">
              <a:latin typeface="Arial Narrow"/>
              <a:cs typeface="Arial Narrow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9AC52FF-5CDD-9D4B-9ADA-DD2487C3B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00000">
            <a:off x="25054" y="-20558"/>
            <a:ext cx="606613" cy="6342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7D7D347-C71F-A547-A985-BA0710368F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736" y="6314116"/>
            <a:ext cx="347077" cy="46865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40D6A1DE-8D3D-B44B-92D5-1B4CD55547EB}"/>
              </a:ext>
            </a:extLst>
          </p:cNvPr>
          <p:cNvSpPr/>
          <p:nvPr/>
        </p:nvSpPr>
        <p:spPr>
          <a:xfrm flipV="1">
            <a:off x="0" y="6857999"/>
            <a:ext cx="12192000" cy="45719"/>
          </a:xfrm>
          <a:prstGeom prst="rect">
            <a:avLst/>
          </a:prstGeom>
          <a:solidFill>
            <a:srgbClr val="EE3B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8176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IZOA-Movie-Maker-1500h7uc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40" y="1604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461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0B77C44-BDD8-8046-B70E-EAB06105C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736" y="6314116"/>
            <a:ext cx="347077" cy="4686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760ED11-BA1A-194D-9ACA-3FC38CF293C7}"/>
              </a:ext>
            </a:extLst>
          </p:cNvPr>
          <p:cNvSpPr/>
          <p:nvPr/>
        </p:nvSpPr>
        <p:spPr>
          <a:xfrm flipV="1">
            <a:off x="0" y="6857999"/>
            <a:ext cx="12192000" cy="45719"/>
          </a:xfrm>
          <a:prstGeom prst="rect">
            <a:avLst/>
          </a:prstGeom>
          <a:solidFill>
            <a:srgbClr val="EE3B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822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43D98C2-A239-8849-BD3B-BE62B8F4AB77}"/>
              </a:ext>
            </a:extLst>
          </p:cNvPr>
          <p:cNvSpPr/>
          <p:nvPr/>
        </p:nvSpPr>
        <p:spPr>
          <a:xfrm>
            <a:off x="0" y="0"/>
            <a:ext cx="12192000" cy="69037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1498FB0-91F8-AF43-861C-3FB380752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00000">
            <a:off x="1776271" y="2169370"/>
            <a:ext cx="684143" cy="7153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85543BE-E4AB-844A-9B4B-CCECD27881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000">
            <a:off x="10076267" y="3921446"/>
            <a:ext cx="684143" cy="71530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6D6CF7A7-E99B-EA40-9091-B926C284554F}"/>
              </a:ext>
            </a:extLst>
          </p:cNvPr>
          <p:cNvSpPr txBox="1">
            <a:spLocks/>
          </p:cNvSpPr>
          <p:nvPr/>
        </p:nvSpPr>
        <p:spPr>
          <a:xfrm>
            <a:off x="2376609" y="1923703"/>
            <a:ext cx="8395390" cy="30634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Bebas Neue"/>
                <a:ea typeface="+mj-ea"/>
                <a:cs typeface="Bebas Neue"/>
              </a:defRPr>
            </a:lvl1pPr>
          </a:lstStyle>
          <a:p>
            <a:r>
              <a:rPr lang="es-ES_tradnl" sz="5000" u="sng" dirty="0" smtClean="0">
                <a:solidFill>
                  <a:schemeClr val="bg1"/>
                </a:solidFill>
                <a:latin typeface="Arial Narrow"/>
                <a:cs typeface="Arial Narrow"/>
              </a:rPr>
              <a:t>TENDENCIA #5</a:t>
            </a:r>
          </a:p>
          <a:p>
            <a:r>
              <a:rPr lang="es-ES_tradnl" sz="5000" dirty="0" smtClean="0">
                <a:solidFill>
                  <a:schemeClr val="bg1"/>
                </a:solidFill>
                <a:latin typeface="Arial Narrow"/>
                <a:cs typeface="Arial Narrow"/>
              </a:rPr>
              <a:t>CHECKOUT PERSONALIZADO</a:t>
            </a:r>
            <a:endParaRPr lang="es-ES_tradnl" sz="50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950392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43D98C2-A239-8849-BD3B-BE62B8F4AB77}"/>
              </a:ext>
            </a:extLst>
          </p:cNvPr>
          <p:cNvSpPr/>
          <p:nvPr/>
        </p:nvSpPr>
        <p:spPr>
          <a:xfrm>
            <a:off x="0" y="0"/>
            <a:ext cx="12192000" cy="69037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1498FB0-91F8-AF43-861C-3FB380752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00000">
            <a:off x="507848" y="783483"/>
            <a:ext cx="684143" cy="7153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BB710FC-7215-584A-A101-C13710C65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5088" y="-1"/>
            <a:ext cx="5776912" cy="69020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85543BE-E4AB-844A-9B4B-CCECD27881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000">
            <a:off x="5177261" y="3284189"/>
            <a:ext cx="684143" cy="71530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6D6CF7A7-E99B-EA40-9091-B926C284554F}"/>
              </a:ext>
            </a:extLst>
          </p:cNvPr>
          <p:cNvSpPr txBox="1">
            <a:spLocks/>
          </p:cNvSpPr>
          <p:nvPr/>
        </p:nvSpPr>
        <p:spPr>
          <a:xfrm>
            <a:off x="1050297" y="832094"/>
            <a:ext cx="4621840" cy="30634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Bebas Neue"/>
                <a:ea typeface="+mj-ea"/>
                <a:cs typeface="Bebas Neue"/>
              </a:defRPr>
            </a:lvl1pPr>
          </a:lstStyle>
          <a:p>
            <a:r>
              <a:rPr lang="es-ES_tradnl" sz="4600" dirty="0" smtClean="0">
                <a:solidFill>
                  <a:schemeClr val="bg1"/>
                </a:solidFill>
                <a:latin typeface="Arial Narrow"/>
                <a:cs typeface="Arial Narrow"/>
              </a:rPr>
              <a:t>8 TENDENCIAS </a:t>
            </a:r>
          </a:p>
          <a:p>
            <a:r>
              <a:rPr lang="es-ES_tradnl" sz="4600" dirty="0" smtClean="0">
                <a:solidFill>
                  <a:schemeClr val="bg1"/>
                </a:solidFill>
                <a:latin typeface="Arial Narrow"/>
                <a:cs typeface="Arial Narrow"/>
              </a:rPr>
              <a:t>DEL ECOMMERCE </a:t>
            </a:r>
          </a:p>
          <a:p>
            <a:r>
              <a:rPr lang="es-ES_tradnl" sz="4600" dirty="0" smtClean="0">
                <a:solidFill>
                  <a:schemeClr val="bg1"/>
                </a:solidFill>
                <a:latin typeface="Arial Narrow"/>
                <a:cs typeface="Arial Narrow"/>
              </a:rPr>
              <a:t>PARA EL 2020</a:t>
            </a:r>
            <a:endParaRPr lang="es-ES_tradnl" sz="46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6761202E-42CC-3243-8520-724749D0DAA1}"/>
              </a:ext>
            </a:extLst>
          </p:cNvPr>
          <p:cNvSpPr txBox="1">
            <a:spLocks/>
          </p:cNvSpPr>
          <p:nvPr/>
        </p:nvSpPr>
        <p:spPr>
          <a:xfrm>
            <a:off x="1050298" y="4913345"/>
            <a:ext cx="4621839" cy="13828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Bebas Neue"/>
                <a:ea typeface="+mj-ea"/>
                <a:cs typeface="Bebas Neue"/>
              </a:defRPr>
            </a:lvl1pPr>
          </a:lstStyle>
          <a:p>
            <a:r>
              <a:rPr lang="es-ES_tradnl" sz="3000" b="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Juan Pablo Suarez</a:t>
            </a:r>
          </a:p>
          <a:p>
            <a:r>
              <a:rPr lang="es-ES_tradnl" sz="2400" b="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Performance Marketing Director</a:t>
            </a:r>
          </a:p>
          <a:p>
            <a:r>
              <a:rPr lang="es-ES_tradnl" sz="2400" b="0" dirty="0" err="1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KontentRoom.com</a:t>
            </a:r>
            <a:endParaRPr lang="es-ES_tradnl" sz="2400" b="0" dirty="0">
              <a:solidFill>
                <a:schemeClr val="bg1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913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61DB3E7-80F4-434F-87C4-005A65F4E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3" y="-9952"/>
            <a:ext cx="12155397" cy="69136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rial Narrow"/>
                <a:cs typeface="Arial Narrow"/>
              </a:rPr>
              <a:t>PASARELAS DE PAGO</a:t>
            </a:r>
            <a:endParaRPr lang="en-US" dirty="0">
              <a:latin typeface="Arial Narrow"/>
              <a:cs typeface="Arial Narrow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13BDA02-420E-5E45-9565-81C21F1A60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736" y="6314116"/>
            <a:ext cx="347077" cy="4686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4CA8FC6-DEBD-734F-8296-220F53E19CFC}"/>
              </a:ext>
            </a:extLst>
          </p:cNvPr>
          <p:cNvSpPr/>
          <p:nvPr/>
        </p:nvSpPr>
        <p:spPr>
          <a:xfrm flipV="1">
            <a:off x="0" y="6857999"/>
            <a:ext cx="12192000" cy="45719"/>
          </a:xfrm>
          <a:prstGeom prst="rect">
            <a:avLst/>
          </a:prstGeom>
          <a:solidFill>
            <a:srgbClr val="EE3B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B42A2CE-BDE3-EC49-AE60-CECA1909A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9272" y="2255401"/>
            <a:ext cx="2407802" cy="21735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4DAC1EA-4437-704E-B980-1E8ABCFDF5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3551" y="4547145"/>
            <a:ext cx="2383611" cy="21517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9BBA69C-E5EF-3B47-A256-8F0EBFCFC3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9763" y="29544"/>
            <a:ext cx="2412040" cy="21774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A9B34CF-BAB7-9044-9A1E-DF9FF5E602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6845" y="3429000"/>
            <a:ext cx="2407802" cy="21735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232132C-6B30-DA41-B5F4-914D3D595A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76845" y="1151158"/>
            <a:ext cx="2516990" cy="227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395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43D98C2-A239-8849-BD3B-BE62B8F4AB77}"/>
              </a:ext>
            </a:extLst>
          </p:cNvPr>
          <p:cNvSpPr/>
          <p:nvPr/>
        </p:nvSpPr>
        <p:spPr>
          <a:xfrm>
            <a:off x="0" y="0"/>
            <a:ext cx="12192000" cy="69037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1498FB0-91F8-AF43-861C-3FB380752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00000">
            <a:off x="2587941" y="2169369"/>
            <a:ext cx="684143" cy="7153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85543BE-E4AB-844A-9B4B-CCECD27881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000">
            <a:off x="8467724" y="3921447"/>
            <a:ext cx="684143" cy="71530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6D6CF7A7-E99B-EA40-9091-B926C284554F}"/>
              </a:ext>
            </a:extLst>
          </p:cNvPr>
          <p:cNvSpPr txBox="1">
            <a:spLocks/>
          </p:cNvSpPr>
          <p:nvPr/>
        </p:nvSpPr>
        <p:spPr>
          <a:xfrm>
            <a:off x="3294199" y="1920149"/>
            <a:ext cx="6938933" cy="30634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Bebas Neue"/>
                <a:ea typeface="+mj-ea"/>
                <a:cs typeface="Bebas Neue"/>
              </a:defRPr>
            </a:lvl1pPr>
          </a:lstStyle>
          <a:p>
            <a:r>
              <a:rPr lang="es-ES_tradnl" sz="5000" u="sng" dirty="0" smtClean="0">
                <a:solidFill>
                  <a:schemeClr val="bg1"/>
                </a:solidFill>
                <a:latin typeface="Arial Narrow"/>
                <a:cs typeface="Arial Narrow"/>
              </a:rPr>
              <a:t>TENDENCIA #6</a:t>
            </a:r>
          </a:p>
          <a:p>
            <a:r>
              <a:rPr lang="es-ES_tradnl" sz="5000" dirty="0" smtClean="0">
                <a:solidFill>
                  <a:schemeClr val="bg1"/>
                </a:solidFill>
                <a:latin typeface="Arial Narrow"/>
                <a:cs typeface="Arial Narrow"/>
              </a:rPr>
              <a:t>ENTREGAS ÁGILES</a:t>
            </a:r>
            <a:endParaRPr lang="es-ES_tradnl" sz="50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1631159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Picture 3" descr="Screen Shot 2019-08-22 at 11.20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EB885B5-8694-454B-9A87-27F26B3811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736" y="6314116"/>
            <a:ext cx="347077" cy="46865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C8ABD55-E787-304A-8465-03C5F5F10335}"/>
              </a:ext>
            </a:extLst>
          </p:cNvPr>
          <p:cNvSpPr/>
          <p:nvPr/>
        </p:nvSpPr>
        <p:spPr>
          <a:xfrm flipV="1">
            <a:off x="0" y="6857999"/>
            <a:ext cx="12192000" cy="45719"/>
          </a:xfrm>
          <a:prstGeom prst="rect">
            <a:avLst/>
          </a:prstGeom>
          <a:solidFill>
            <a:srgbClr val="EE3B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622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mazon Prime Air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3634"/>
            <a:ext cx="1219200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4C4540E-EC03-BC4F-BF42-8F62E28F4B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736" y="6314116"/>
            <a:ext cx="347077" cy="4686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D40CE39-AE0D-AA44-B85F-C92058FF77B6}"/>
              </a:ext>
            </a:extLst>
          </p:cNvPr>
          <p:cNvSpPr/>
          <p:nvPr/>
        </p:nvSpPr>
        <p:spPr>
          <a:xfrm flipV="1">
            <a:off x="0" y="6857999"/>
            <a:ext cx="12192000" cy="45719"/>
          </a:xfrm>
          <a:prstGeom prst="rect">
            <a:avLst/>
          </a:prstGeom>
          <a:solidFill>
            <a:srgbClr val="EE3B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58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rial Narrow"/>
                <a:cs typeface="Arial Narrow"/>
              </a:rPr>
              <a:t>MARKET PLACES</a:t>
            </a:r>
            <a:endParaRPr lang="en-US" dirty="0">
              <a:latin typeface="Arial Narrow"/>
              <a:cs typeface="Arial Narrow"/>
            </a:endParaRPr>
          </a:p>
        </p:txBody>
      </p:sp>
      <p:pic>
        <p:nvPicPr>
          <p:cNvPr id="3" name="Picture 2" descr="Screen Shot 2019-08-23 at 5.45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18" y="850683"/>
            <a:ext cx="6315027" cy="2641149"/>
          </a:xfrm>
          <a:prstGeom prst="rect">
            <a:avLst/>
          </a:prstGeom>
        </p:spPr>
      </p:pic>
      <p:pic>
        <p:nvPicPr>
          <p:cNvPr id="4" name="Picture 3" descr="Screen Shot 2019-08-23 at 5.55.1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093" y="3527471"/>
            <a:ext cx="5428715" cy="3008469"/>
          </a:xfrm>
          <a:prstGeom prst="rect">
            <a:avLst/>
          </a:prstGeom>
        </p:spPr>
      </p:pic>
      <p:pic>
        <p:nvPicPr>
          <p:cNvPr id="5" name="Picture 4" descr="Screen Shot 2019-08-23 at 6.06.2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5586" y="1034726"/>
            <a:ext cx="5277222" cy="2457105"/>
          </a:xfrm>
          <a:prstGeom prst="rect">
            <a:avLst/>
          </a:prstGeom>
        </p:spPr>
      </p:pic>
      <p:pic>
        <p:nvPicPr>
          <p:cNvPr id="7" name="Picture 6" descr="Screen Shot 2019-08-27 at 12.21.12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18" y="3416976"/>
            <a:ext cx="5806414" cy="31997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9DCDA71-0919-4C46-88CF-DBAAA8DD73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736" y="6314116"/>
            <a:ext cx="347077" cy="46865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2EDE514-D0D1-6140-826C-19F39A4417B1}"/>
              </a:ext>
            </a:extLst>
          </p:cNvPr>
          <p:cNvSpPr/>
          <p:nvPr/>
        </p:nvSpPr>
        <p:spPr>
          <a:xfrm flipV="1">
            <a:off x="0" y="6857999"/>
            <a:ext cx="12192000" cy="45719"/>
          </a:xfrm>
          <a:prstGeom prst="rect">
            <a:avLst/>
          </a:prstGeom>
          <a:solidFill>
            <a:srgbClr val="EE3B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345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43D98C2-A239-8849-BD3B-BE62B8F4AB77}"/>
              </a:ext>
            </a:extLst>
          </p:cNvPr>
          <p:cNvSpPr/>
          <p:nvPr/>
        </p:nvSpPr>
        <p:spPr>
          <a:xfrm>
            <a:off x="0" y="0"/>
            <a:ext cx="12192000" cy="69037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1498FB0-91F8-AF43-861C-3FB380752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00000">
            <a:off x="2129197" y="2169370"/>
            <a:ext cx="684143" cy="7153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85543BE-E4AB-844A-9B4B-CCECD27881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000">
            <a:off x="9782271" y="3921446"/>
            <a:ext cx="684143" cy="71530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6D6CF7A7-E99B-EA40-9091-B926C284554F}"/>
              </a:ext>
            </a:extLst>
          </p:cNvPr>
          <p:cNvSpPr txBox="1">
            <a:spLocks/>
          </p:cNvSpPr>
          <p:nvPr/>
        </p:nvSpPr>
        <p:spPr>
          <a:xfrm>
            <a:off x="2764817" y="1935461"/>
            <a:ext cx="7854307" cy="30634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Bebas Neue"/>
                <a:ea typeface="+mj-ea"/>
                <a:cs typeface="Bebas Neue"/>
              </a:defRPr>
            </a:lvl1pPr>
          </a:lstStyle>
          <a:p>
            <a:r>
              <a:rPr lang="es-ES_tradnl" sz="5000" u="sng" dirty="0" smtClean="0">
                <a:solidFill>
                  <a:schemeClr val="bg1"/>
                </a:solidFill>
                <a:latin typeface="Arial Narrow"/>
                <a:cs typeface="Arial Narrow"/>
              </a:rPr>
              <a:t>TENDENCIA #7</a:t>
            </a:r>
          </a:p>
          <a:p>
            <a:r>
              <a:rPr lang="es-ES_tradnl" sz="5000" dirty="0" smtClean="0">
                <a:solidFill>
                  <a:schemeClr val="bg1"/>
                </a:solidFill>
                <a:latin typeface="Arial Narrow"/>
                <a:cs typeface="Arial Narrow"/>
              </a:rPr>
              <a:t>TECNOLOGÍA PARA TODOS</a:t>
            </a:r>
            <a:endParaRPr lang="es-ES_tradnl" sz="50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553058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E978E78-F99D-F543-B3EA-126DE35557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736" y="6314116"/>
            <a:ext cx="347077" cy="46865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A008A0D-B3A6-9F45-8B12-F031897D4964}"/>
              </a:ext>
            </a:extLst>
          </p:cNvPr>
          <p:cNvSpPr/>
          <p:nvPr/>
        </p:nvSpPr>
        <p:spPr>
          <a:xfrm flipV="1">
            <a:off x="0" y="6857999"/>
            <a:ext cx="12192000" cy="45719"/>
          </a:xfrm>
          <a:prstGeom prst="rect">
            <a:avLst/>
          </a:prstGeom>
          <a:solidFill>
            <a:srgbClr val="EE3B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creen Shot 2019-09-04 at 9.26.1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12153525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633FA83-3790-684D-A599-D9A1289DCACD}"/>
              </a:ext>
            </a:extLst>
          </p:cNvPr>
          <p:cNvSpPr/>
          <p:nvPr/>
        </p:nvSpPr>
        <p:spPr>
          <a:xfrm>
            <a:off x="0" y="0"/>
            <a:ext cx="4138863" cy="8517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9AC52FF-5CDD-9D4B-9ADA-DD2487C3B7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00000">
            <a:off x="25054" y="-20558"/>
            <a:ext cx="606613" cy="6342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rial Narrow"/>
                <a:cs typeface="Arial Narrow"/>
              </a:rPr>
              <a:t>REALIDAD VIRTUAL</a:t>
            </a:r>
            <a:endParaRPr lang="en-US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506674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Realidad</a:t>
            </a:r>
            <a:r>
              <a:rPr lang="en-US" dirty="0"/>
              <a:t> virtual</a:t>
            </a:r>
          </a:p>
        </p:txBody>
      </p:sp>
      <p:pic>
        <p:nvPicPr>
          <p:cNvPr id="4" name="Place IKEA furniture in your home with augmented reality(2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1330" y="0"/>
            <a:ext cx="12484649" cy="70226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E978E78-F99D-F543-B3EA-126DE35557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736" y="6314116"/>
            <a:ext cx="347077" cy="46865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A008A0D-B3A6-9F45-8B12-F031897D4964}"/>
              </a:ext>
            </a:extLst>
          </p:cNvPr>
          <p:cNvSpPr/>
          <p:nvPr/>
        </p:nvSpPr>
        <p:spPr>
          <a:xfrm flipV="1">
            <a:off x="0" y="6857999"/>
            <a:ext cx="12192000" cy="45719"/>
          </a:xfrm>
          <a:prstGeom prst="rect">
            <a:avLst/>
          </a:prstGeom>
          <a:solidFill>
            <a:srgbClr val="EE3B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852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10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736" y="6314116"/>
            <a:ext cx="347077" cy="468655"/>
          </a:xfrm>
          <a:prstGeom prst="rect">
            <a:avLst/>
          </a:prstGeom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00000">
            <a:off x="20267" y="-23826"/>
            <a:ext cx="593883" cy="620936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935EA1E4-5297-D644-98AF-F6702B685E03}"/>
              </a:ext>
            </a:extLst>
          </p:cNvPr>
          <p:cNvSpPr txBox="1"/>
          <p:nvPr/>
        </p:nvSpPr>
        <p:spPr>
          <a:xfrm>
            <a:off x="382487" y="274017"/>
            <a:ext cx="5168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 Narrow"/>
                <a:ea typeface="Bebas Neue" charset="0"/>
                <a:cs typeface="Arial Narrow"/>
              </a:rPr>
              <a:t>SHOPPABLE CONTENT</a:t>
            </a:r>
            <a:endParaRPr lang="en-US" sz="2800" b="1" u="sng" dirty="0">
              <a:solidFill>
                <a:srgbClr val="F6731A"/>
              </a:solidFill>
              <a:latin typeface="Arial Narrow"/>
              <a:ea typeface="Bebas Neue" charset="0"/>
              <a:cs typeface="Arial Narrow"/>
            </a:endParaRP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23284740-56F6-8044-8AC6-FB37204088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736" y="6314116"/>
            <a:ext cx="347077" cy="468655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xmlns="" id="{8FE6B130-AF60-EA46-8B96-6EDDBD891FF7}"/>
              </a:ext>
            </a:extLst>
          </p:cNvPr>
          <p:cNvSpPr/>
          <p:nvPr/>
        </p:nvSpPr>
        <p:spPr>
          <a:xfrm flipV="1">
            <a:off x="0" y="6857999"/>
            <a:ext cx="12192000" cy="45719"/>
          </a:xfrm>
          <a:prstGeom prst="rect">
            <a:avLst/>
          </a:prstGeom>
          <a:solidFill>
            <a:srgbClr val="EE3B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337486D-320F-554E-8C76-4A2829EB95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9605" y="903916"/>
            <a:ext cx="2730500" cy="5410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1443C0B-826B-EF43-86A1-70669D4003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1462" y="903916"/>
            <a:ext cx="2730500" cy="5410200"/>
          </a:xfrm>
          <a:prstGeom prst="rect">
            <a:avLst/>
          </a:prstGeom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xmlns="" id="{F79D59FB-D800-A34C-8FFB-CB3F0D32855C}"/>
              </a:ext>
            </a:extLst>
          </p:cNvPr>
          <p:cNvSpPr/>
          <p:nvPr/>
        </p:nvSpPr>
        <p:spPr>
          <a:xfrm>
            <a:off x="6032568" y="2599432"/>
            <a:ext cx="2058024" cy="371474"/>
          </a:xfrm>
          <a:prstGeom prst="rightArrow">
            <a:avLst/>
          </a:prstGeom>
          <a:solidFill>
            <a:srgbClr val="FE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151DE7BC-8329-B74A-9E63-001BF0BB0E0B}"/>
              </a:ext>
            </a:extLst>
          </p:cNvPr>
          <p:cNvSpPr/>
          <p:nvPr/>
        </p:nvSpPr>
        <p:spPr>
          <a:xfrm>
            <a:off x="4385707" y="1961322"/>
            <a:ext cx="1647694" cy="164769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6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43D98C2-A239-8849-BD3B-BE62B8F4AB77}"/>
              </a:ext>
            </a:extLst>
          </p:cNvPr>
          <p:cNvSpPr/>
          <p:nvPr/>
        </p:nvSpPr>
        <p:spPr>
          <a:xfrm>
            <a:off x="0" y="0"/>
            <a:ext cx="12192000" cy="69037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1498FB0-91F8-AF43-861C-3FB380752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00000">
            <a:off x="1440387" y="2169369"/>
            <a:ext cx="684143" cy="7153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85543BE-E4AB-844A-9B4B-CCECD27881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000">
            <a:off x="9993635" y="3921444"/>
            <a:ext cx="684143" cy="71530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6D6CF7A7-E99B-EA40-9091-B926C284554F}"/>
              </a:ext>
            </a:extLst>
          </p:cNvPr>
          <p:cNvSpPr txBox="1">
            <a:spLocks/>
          </p:cNvSpPr>
          <p:nvPr/>
        </p:nvSpPr>
        <p:spPr>
          <a:xfrm>
            <a:off x="2134385" y="1920149"/>
            <a:ext cx="8978651" cy="30634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Bebas Neue"/>
                <a:ea typeface="+mj-ea"/>
                <a:cs typeface="Bebas Neue"/>
              </a:defRPr>
            </a:lvl1pPr>
          </a:lstStyle>
          <a:p>
            <a:r>
              <a:rPr lang="es-ES_tradnl" sz="5000" u="sng" dirty="0" smtClean="0">
                <a:solidFill>
                  <a:schemeClr val="bg1"/>
                </a:solidFill>
                <a:latin typeface="Arial Narrow"/>
                <a:cs typeface="Arial Narrow"/>
              </a:rPr>
              <a:t>TENDENCIA #8</a:t>
            </a:r>
          </a:p>
          <a:p>
            <a:r>
              <a:rPr lang="es-ES_tradnl" sz="5000" dirty="0" smtClean="0">
                <a:solidFill>
                  <a:schemeClr val="bg1"/>
                </a:solidFill>
                <a:latin typeface="Arial Narrow"/>
                <a:cs typeface="Arial Narrow"/>
              </a:rPr>
              <a:t>ENRIQUECIMIENTO DE DATOS</a:t>
            </a:r>
            <a:endParaRPr lang="es-ES_tradnl" sz="50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978759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xmlns="" id="{2218A858-68B3-F546-B3FB-6A850275CE1F}"/>
              </a:ext>
            </a:extLst>
          </p:cNvPr>
          <p:cNvSpPr/>
          <p:nvPr/>
        </p:nvSpPr>
        <p:spPr>
          <a:xfrm>
            <a:off x="10248282" y="1512081"/>
            <a:ext cx="1514475" cy="1514475"/>
          </a:xfrm>
          <a:prstGeom prst="ellipse">
            <a:avLst/>
          </a:prstGeom>
          <a:solidFill>
            <a:srgbClr val="FE33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8362" y="296566"/>
            <a:ext cx="5358064" cy="413021"/>
          </a:xfrm>
        </p:spPr>
        <p:txBody>
          <a:bodyPr>
            <a:normAutofit fontScale="90000"/>
          </a:bodyPr>
          <a:lstStyle/>
          <a:p>
            <a:r>
              <a:rPr lang="es-ES_tradnl" dirty="0" smtClean="0">
                <a:latin typeface="Arial Narrow"/>
                <a:cs typeface="Arial Narrow"/>
              </a:rPr>
              <a:t>PENETRACIÓN DE INTERNET DEL 70%</a:t>
            </a:r>
            <a:endParaRPr lang="es-ES_tradnl" dirty="0">
              <a:latin typeface="Arial Narrow"/>
              <a:cs typeface="Arial Narrow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5292429"/>
              </p:ext>
            </p:extLst>
          </p:nvPr>
        </p:nvGraphicFramePr>
        <p:xfrm>
          <a:off x="328360" y="1824182"/>
          <a:ext cx="10547457" cy="38192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0624543" y="2080067"/>
            <a:ext cx="8643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22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70%</a:t>
            </a:r>
          </a:p>
          <a:p>
            <a:pPr algn="ctr"/>
            <a:r>
              <a:rPr lang="es-ES_tradnl" sz="22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Mobile</a:t>
            </a:r>
          </a:p>
        </p:txBody>
      </p:sp>
      <p:sp>
        <p:nvSpPr>
          <p:cNvPr id="11" name="Up Arrow 10"/>
          <p:cNvSpPr/>
          <p:nvPr/>
        </p:nvSpPr>
        <p:spPr>
          <a:xfrm>
            <a:off x="10846624" y="1705191"/>
            <a:ext cx="346365" cy="357909"/>
          </a:xfrm>
          <a:prstGeom prst="upArrow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BE63B6A-B84A-314F-B8B1-305D0A210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736" y="6314116"/>
            <a:ext cx="347077" cy="46865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93A1154-971E-1845-9CA0-6C222D6A9E91}"/>
              </a:ext>
            </a:extLst>
          </p:cNvPr>
          <p:cNvSpPr/>
          <p:nvPr/>
        </p:nvSpPr>
        <p:spPr>
          <a:xfrm flipV="1">
            <a:off x="0" y="6857999"/>
            <a:ext cx="12192000" cy="45719"/>
          </a:xfrm>
          <a:prstGeom prst="rect">
            <a:avLst/>
          </a:prstGeom>
          <a:solidFill>
            <a:srgbClr val="EE3B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44F81985-E84A-AB41-85E7-9AA059EF1E73}"/>
              </a:ext>
            </a:extLst>
          </p:cNvPr>
          <p:cNvSpPr/>
          <p:nvPr/>
        </p:nvSpPr>
        <p:spPr>
          <a:xfrm>
            <a:off x="10248282" y="3097991"/>
            <a:ext cx="1514475" cy="1514475"/>
          </a:xfrm>
          <a:prstGeom prst="ellipse">
            <a:avLst/>
          </a:prstGeom>
          <a:solidFill>
            <a:srgbClr val="AF1C2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D611F76-C6D8-C246-8CE8-E7C7815B07C3}"/>
              </a:ext>
            </a:extLst>
          </p:cNvPr>
          <p:cNvSpPr txBox="1"/>
          <p:nvPr/>
        </p:nvSpPr>
        <p:spPr>
          <a:xfrm>
            <a:off x="10611719" y="3665977"/>
            <a:ext cx="8899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22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59%</a:t>
            </a:r>
          </a:p>
          <a:p>
            <a:pPr algn="ctr"/>
            <a:r>
              <a:rPr lang="es-ES_tradnl" sz="22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Laptop</a:t>
            </a:r>
          </a:p>
        </p:txBody>
      </p:sp>
      <p:sp>
        <p:nvSpPr>
          <p:cNvPr id="21" name="Up Arrow 20">
            <a:extLst>
              <a:ext uri="{FF2B5EF4-FFF2-40B4-BE49-F238E27FC236}">
                <a16:creationId xmlns:a16="http://schemas.microsoft.com/office/drawing/2014/main" xmlns="" id="{B1CC82BC-3DF7-4047-8387-BDCF4414E290}"/>
              </a:ext>
            </a:extLst>
          </p:cNvPr>
          <p:cNvSpPr/>
          <p:nvPr/>
        </p:nvSpPr>
        <p:spPr>
          <a:xfrm>
            <a:off x="10846624" y="3291101"/>
            <a:ext cx="346365" cy="357909"/>
          </a:xfrm>
          <a:prstGeom prst="upArrow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8553" y="6314116"/>
            <a:ext cx="2236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Fuente</a:t>
            </a:r>
            <a:r>
              <a:rPr lang="en-US" sz="1400" dirty="0" smtClean="0"/>
              <a:t>: AMVO / </a:t>
            </a:r>
            <a:r>
              <a:rPr lang="en-US" sz="1400" dirty="0" err="1" smtClean="0"/>
              <a:t>eRetail</a:t>
            </a:r>
            <a:r>
              <a:rPr lang="en-US" sz="1400" dirty="0" smtClean="0"/>
              <a:t> Day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08141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736" y="6314116"/>
            <a:ext cx="347077" cy="4686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flipV="1">
            <a:off x="0" y="6857999"/>
            <a:ext cx="12192000" cy="45719"/>
          </a:xfrm>
          <a:prstGeom prst="rect">
            <a:avLst/>
          </a:prstGeom>
          <a:solidFill>
            <a:srgbClr val="EE3B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00000">
            <a:off x="20267" y="-23826"/>
            <a:ext cx="593883" cy="620936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7670147-93A4-374D-954E-EE87F567A5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060" y="2389657"/>
            <a:ext cx="1067494" cy="1045242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A8277AB5-F302-1D44-9BD0-7A479E338D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800" y="2847258"/>
            <a:ext cx="1158662" cy="113450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D4012880-D281-D74F-8418-6F4DEA387A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382" y="4756346"/>
            <a:ext cx="1112161" cy="1088978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xmlns="" id="{4C01EC66-B24D-E545-9AAD-53333154F9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244" y="5075003"/>
            <a:ext cx="1097219" cy="10743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CFEAC0E-2C36-AE4A-A9FC-735232E974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465" y="3442793"/>
            <a:ext cx="1428806" cy="14288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3ABC4CC-960C-4249-9461-68250D22C5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195" y="2299797"/>
            <a:ext cx="1649427" cy="16494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B2996B8-2DA6-FB4E-AF6D-5AC618DA65D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956" y="1289217"/>
            <a:ext cx="1751183" cy="175118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F05DAD3-B4C4-0941-9837-C73E038D111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750" y="4547020"/>
            <a:ext cx="1367579" cy="13675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1F3E61F-AA47-3343-A020-E0EF57023FF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994" y="4059910"/>
            <a:ext cx="1088228" cy="106616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178BFA3-B0D5-9040-8B37-C1E92D0EE1E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354" y="1393483"/>
            <a:ext cx="1126847" cy="10603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CC8F4922-5535-A540-8FFC-E9D7DCEA0AA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940" y="1105260"/>
            <a:ext cx="1103780" cy="10847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04D96892-3D6D-5144-A1C2-296DF6139CC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19" y="3705712"/>
            <a:ext cx="1088747" cy="109088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3541A7F-867B-5546-9F4B-467C66D88FC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530" y="1338577"/>
            <a:ext cx="1051605" cy="105366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3EA0A4C9-A1A3-4447-8FB1-B2D19B217D0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590" y="4984383"/>
            <a:ext cx="1080116" cy="10634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9297F9AA-B64A-FA46-B163-60D147AE9E6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12" y="3932138"/>
            <a:ext cx="1078203" cy="107681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33537948-30A4-6845-884C-BDA37B50D24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994" y="1180355"/>
            <a:ext cx="1064395" cy="106439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486C915F-5A57-5E4F-8589-530D9174E11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5518" y="3652752"/>
            <a:ext cx="1074384" cy="107438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C8E8D774-6D43-5B4D-8A30-9D34FD9C6B2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477" y="2912901"/>
            <a:ext cx="1082800" cy="10828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EDF19701-58D7-F141-AE2F-D4A63A3A7DC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641132" y="1214116"/>
            <a:ext cx="2548272" cy="504913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3BDF6CA3-281B-DA42-A121-EBFBCA05A0DE}"/>
              </a:ext>
            </a:extLst>
          </p:cNvPr>
          <p:cNvSpPr/>
          <p:nvPr/>
        </p:nvSpPr>
        <p:spPr>
          <a:xfrm>
            <a:off x="1446390" y="1340501"/>
            <a:ext cx="1162789" cy="1162789"/>
          </a:xfrm>
          <a:prstGeom prst="ellipse">
            <a:avLst/>
          </a:prstGeom>
          <a:noFill/>
          <a:ln>
            <a:solidFill>
              <a:srgbClr val="EE3B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1F39B2B8-5B05-B949-AC6E-51E7BE63649E}"/>
              </a:ext>
            </a:extLst>
          </p:cNvPr>
          <p:cNvSpPr/>
          <p:nvPr/>
        </p:nvSpPr>
        <p:spPr>
          <a:xfrm>
            <a:off x="10225647" y="1263480"/>
            <a:ext cx="1162789" cy="1162789"/>
          </a:xfrm>
          <a:prstGeom prst="ellipse">
            <a:avLst/>
          </a:prstGeom>
          <a:noFill/>
          <a:ln>
            <a:solidFill>
              <a:srgbClr val="EE3B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9940919C-32EC-444D-AD08-6C059E583EAB}"/>
              </a:ext>
            </a:extLst>
          </p:cNvPr>
          <p:cNvSpPr/>
          <p:nvPr/>
        </p:nvSpPr>
        <p:spPr>
          <a:xfrm>
            <a:off x="1443412" y="2818978"/>
            <a:ext cx="1162789" cy="1162789"/>
          </a:xfrm>
          <a:prstGeom prst="ellipse">
            <a:avLst/>
          </a:prstGeom>
          <a:noFill/>
          <a:ln>
            <a:solidFill>
              <a:srgbClr val="EE3B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23890C0D-BA88-8A4D-9ED6-6FDA5079254D}"/>
              </a:ext>
            </a:extLst>
          </p:cNvPr>
          <p:cNvSpPr/>
          <p:nvPr/>
        </p:nvSpPr>
        <p:spPr>
          <a:xfrm>
            <a:off x="460955" y="3660824"/>
            <a:ext cx="1162789" cy="1162789"/>
          </a:xfrm>
          <a:prstGeom prst="ellipse">
            <a:avLst/>
          </a:prstGeom>
          <a:noFill/>
          <a:ln>
            <a:solidFill>
              <a:srgbClr val="EE3B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AFCE8FF4-4958-984C-9836-00C88B46BF2B}"/>
              </a:ext>
            </a:extLst>
          </p:cNvPr>
          <p:cNvSpPr/>
          <p:nvPr/>
        </p:nvSpPr>
        <p:spPr>
          <a:xfrm>
            <a:off x="1208378" y="4709981"/>
            <a:ext cx="1162789" cy="1162789"/>
          </a:xfrm>
          <a:prstGeom prst="ellipse">
            <a:avLst/>
          </a:prstGeom>
          <a:noFill/>
          <a:ln>
            <a:solidFill>
              <a:srgbClr val="EE3B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62003652-5A21-AD4B-83A7-1558018F57E8}"/>
              </a:ext>
            </a:extLst>
          </p:cNvPr>
          <p:cNvSpPr/>
          <p:nvPr/>
        </p:nvSpPr>
        <p:spPr>
          <a:xfrm>
            <a:off x="2152818" y="3876917"/>
            <a:ext cx="1162789" cy="1162789"/>
          </a:xfrm>
          <a:prstGeom prst="ellipse">
            <a:avLst/>
          </a:prstGeom>
          <a:noFill/>
          <a:ln>
            <a:solidFill>
              <a:srgbClr val="EE3B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30940A13-E45F-D847-9FFC-12A198FCD0D7}"/>
              </a:ext>
            </a:extLst>
          </p:cNvPr>
          <p:cNvSpPr/>
          <p:nvPr/>
        </p:nvSpPr>
        <p:spPr>
          <a:xfrm>
            <a:off x="2663644" y="2330156"/>
            <a:ext cx="1162789" cy="1162789"/>
          </a:xfrm>
          <a:prstGeom prst="ellipse">
            <a:avLst/>
          </a:prstGeom>
          <a:noFill/>
          <a:ln>
            <a:solidFill>
              <a:srgbClr val="EE3B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4911A539-43B1-A34D-A5EC-0BC0E3F9175F}"/>
              </a:ext>
            </a:extLst>
          </p:cNvPr>
          <p:cNvSpPr/>
          <p:nvPr/>
        </p:nvSpPr>
        <p:spPr>
          <a:xfrm>
            <a:off x="3125353" y="1071345"/>
            <a:ext cx="1162789" cy="1162789"/>
          </a:xfrm>
          <a:prstGeom prst="ellipse">
            <a:avLst/>
          </a:prstGeom>
          <a:noFill/>
          <a:ln>
            <a:solidFill>
              <a:srgbClr val="EE3B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A86A00C4-ACA5-214F-A09F-EB3ED28DD384}"/>
              </a:ext>
            </a:extLst>
          </p:cNvPr>
          <p:cNvSpPr/>
          <p:nvPr/>
        </p:nvSpPr>
        <p:spPr>
          <a:xfrm>
            <a:off x="3396222" y="3451914"/>
            <a:ext cx="1162789" cy="1162789"/>
          </a:xfrm>
          <a:prstGeom prst="ellipse">
            <a:avLst/>
          </a:prstGeom>
          <a:noFill/>
          <a:ln>
            <a:solidFill>
              <a:srgbClr val="EE3B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907E9825-3CF7-DF4E-BEDE-F78F6CB41ECB}"/>
              </a:ext>
            </a:extLst>
          </p:cNvPr>
          <p:cNvSpPr/>
          <p:nvPr/>
        </p:nvSpPr>
        <p:spPr>
          <a:xfrm>
            <a:off x="3079836" y="4928476"/>
            <a:ext cx="1162789" cy="1162789"/>
          </a:xfrm>
          <a:prstGeom prst="ellipse">
            <a:avLst/>
          </a:prstGeom>
          <a:noFill/>
          <a:ln>
            <a:solidFill>
              <a:srgbClr val="EE3B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4AAA5E87-9312-0547-B5F3-A53730238168}"/>
              </a:ext>
            </a:extLst>
          </p:cNvPr>
          <p:cNvSpPr/>
          <p:nvPr/>
        </p:nvSpPr>
        <p:spPr>
          <a:xfrm>
            <a:off x="7273578" y="1372150"/>
            <a:ext cx="1162789" cy="1162789"/>
          </a:xfrm>
          <a:prstGeom prst="ellipse">
            <a:avLst/>
          </a:prstGeom>
          <a:noFill/>
          <a:ln>
            <a:solidFill>
              <a:srgbClr val="EE3B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90E2D6FF-7FCF-7249-A3CC-1239DB3CA12E}"/>
              </a:ext>
            </a:extLst>
          </p:cNvPr>
          <p:cNvSpPr/>
          <p:nvPr/>
        </p:nvSpPr>
        <p:spPr>
          <a:xfrm>
            <a:off x="8640868" y="1112229"/>
            <a:ext cx="1162789" cy="1162789"/>
          </a:xfrm>
          <a:prstGeom prst="ellipse">
            <a:avLst/>
          </a:prstGeom>
          <a:noFill/>
          <a:ln>
            <a:solidFill>
              <a:srgbClr val="EE3B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CABA188D-E77A-D246-9253-83E84A9C3A31}"/>
              </a:ext>
            </a:extLst>
          </p:cNvPr>
          <p:cNvSpPr/>
          <p:nvPr/>
        </p:nvSpPr>
        <p:spPr>
          <a:xfrm>
            <a:off x="7760559" y="2855558"/>
            <a:ext cx="1162789" cy="1162789"/>
          </a:xfrm>
          <a:prstGeom prst="ellipse">
            <a:avLst/>
          </a:prstGeom>
          <a:noFill/>
          <a:ln>
            <a:solidFill>
              <a:srgbClr val="EE3B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45A7AB1F-C3E4-A14A-90BF-8235C33341BE}"/>
              </a:ext>
            </a:extLst>
          </p:cNvPr>
          <p:cNvSpPr/>
          <p:nvPr/>
        </p:nvSpPr>
        <p:spPr>
          <a:xfrm>
            <a:off x="9158906" y="2417981"/>
            <a:ext cx="1162789" cy="1162789"/>
          </a:xfrm>
          <a:prstGeom prst="ellipse">
            <a:avLst/>
          </a:prstGeom>
          <a:noFill/>
          <a:ln>
            <a:solidFill>
              <a:srgbClr val="EE3B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46DE94F3-859D-BF4E-9F0F-599A9D0D70B0}"/>
              </a:ext>
            </a:extLst>
          </p:cNvPr>
          <p:cNvSpPr/>
          <p:nvPr/>
        </p:nvSpPr>
        <p:spPr>
          <a:xfrm>
            <a:off x="8664701" y="4001082"/>
            <a:ext cx="1162789" cy="1162789"/>
          </a:xfrm>
          <a:prstGeom prst="ellipse">
            <a:avLst/>
          </a:prstGeom>
          <a:noFill/>
          <a:ln>
            <a:solidFill>
              <a:srgbClr val="EE3B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7E923510-959B-864F-84B8-2DB7049B590A}"/>
              </a:ext>
            </a:extLst>
          </p:cNvPr>
          <p:cNvSpPr/>
          <p:nvPr/>
        </p:nvSpPr>
        <p:spPr>
          <a:xfrm>
            <a:off x="7287033" y="4569809"/>
            <a:ext cx="1162789" cy="1162789"/>
          </a:xfrm>
          <a:prstGeom prst="ellipse">
            <a:avLst/>
          </a:prstGeom>
          <a:noFill/>
          <a:ln>
            <a:solidFill>
              <a:srgbClr val="EE3B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xmlns="" id="{0B0D0873-6161-4441-80F7-E03CA38A0FBC}"/>
              </a:ext>
            </a:extLst>
          </p:cNvPr>
          <p:cNvSpPr/>
          <p:nvPr/>
        </p:nvSpPr>
        <p:spPr>
          <a:xfrm>
            <a:off x="10038855" y="3608550"/>
            <a:ext cx="1162789" cy="1162789"/>
          </a:xfrm>
          <a:prstGeom prst="ellipse">
            <a:avLst/>
          </a:prstGeom>
          <a:noFill/>
          <a:ln>
            <a:solidFill>
              <a:srgbClr val="EE3B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5FC2EE54-B470-5146-8EAA-822DBD084E17}"/>
              </a:ext>
            </a:extLst>
          </p:cNvPr>
          <p:cNvSpPr/>
          <p:nvPr/>
        </p:nvSpPr>
        <p:spPr>
          <a:xfrm>
            <a:off x="9960638" y="5018435"/>
            <a:ext cx="1162789" cy="1162789"/>
          </a:xfrm>
          <a:prstGeom prst="ellipse">
            <a:avLst/>
          </a:prstGeom>
          <a:noFill/>
          <a:ln>
            <a:solidFill>
              <a:srgbClr val="EE3B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935EA1E4-5297-D644-98AF-F6702B685E03}"/>
              </a:ext>
            </a:extLst>
          </p:cNvPr>
          <p:cNvSpPr txBox="1"/>
          <p:nvPr/>
        </p:nvSpPr>
        <p:spPr>
          <a:xfrm>
            <a:off x="382487" y="274017"/>
            <a:ext cx="5168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 Narrow"/>
                <a:ea typeface="Bebas Neue" charset="0"/>
                <a:cs typeface="Arial Narrow"/>
              </a:rPr>
              <a:t>CONOCER AL COMPRADOR</a:t>
            </a:r>
            <a:endParaRPr lang="en-US" sz="2800" b="1" u="sng" dirty="0">
              <a:solidFill>
                <a:srgbClr val="F6731A"/>
              </a:solidFill>
              <a:latin typeface="Arial Narrow"/>
              <a:ea typeface="Bebas Neue" charset="0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529086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35" y="-8936"/>
            <a:ext cx="12099636" cy="68669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6D3F6F8-5534-2443-B045-E81E26A0F8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736" y="6314116"/>
            <a:ext cx="347077" cy="4686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630F74C-1B94-9D49-95B5-9A437AF78A1B}"/>
              </a:ext>
            </a:extLst>
          </p:cNvPr>
          <p:cNvSpPr/>
          <p:nvPr/>
        </p:nvSpPr>
        <p:spPr>
          <a:xfrm flipV="1">
            <a:off x="0" y="6857999"/>
            <a:ext cx="12192000" cy="45719"/>
          </a:xfrm>
          <a:prstGeom prst="rect">
            <a:avLst/>
          </a:prstGeom>
          <a:solidFill>
            <a:srgbClr val="EE3B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224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>
                <a:latin typeface="Arial Narrow"/>
                <a:cs typeface="Arial Narrow"/>
              </a:rPr>
              <a:t>LAS 8  TENDENCIAS</a:t>
            </a:r>
            <a:endParaRPr lang="es-ES_tradnl" dirty="0">
              <a:latin typeface="Arial Narrow"/>
              <a:cs typeface="Arial Narrow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23070" y="1163119"/>
            <a:ext cx="5570756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s-ES_tradnl" sz="4000" dirty="0">
                <a:latin typeface="DINOT-Cond"/>
                <a:cs typeface="DINOT-Cond"/>
              </a:rPr>
              <a:t>Auge de opciones en </a:t>
            </a:r>
            <a:r>
              <a:rPr lang="es-ES_tradnl" sz="4000" dirty="0" err="1">
                <a:latin typeface="DINOT-Cond"/>
                <a:cs typeface="DINOT-Cond"/>
              </a:rPr>
              <a:t>eCommerce</a:t>
            </a:r>
            <a:endParaRPr lang="es-ES_tradnl" sz="4000" dirty="0">
              <a:latin typeface="DINOT-Cond"/>
              <a:cs typeface="DINOT-Cond"/>
            </a:endParaRPr>
          </a:p>
          <a:p>
            <a:pPr marL="342900" indent="-342900">
              <a:buFont typeface="+mj-lt"/>
              <a:buAutoNum type="arabicPeriod"/>
            </a:pPr>
            <a:r>
              <a:rPr lang="es-ES_tradnl" sz="4000" dirty="0">
                <a:latin typeface="DINOT-Cond"/>
                <a:cs typeface="DINOT-Cond"/>
              </a:rPr>
              <a:t>Comprador transversal</a:t>
            </a:r>
          </a:p>
          <a:p>
            <a:pPr marL="342900" indent="-342900">
              <a:buFont typeface="+mj-lt"/>
              <a:buAutoNum type="arabicPeriod"/>
            </a:pPr>
            <a:r>
              <a:rPr lang="es-ES_tradnl" sz="4000" dirty="0">
                <a:latin typeface="DINOT-Cond"/>
                <a:cs typeface="DINOT-Cond"/>
              </a:rPr>
              <a:t>Experiencia del comprador</a:t>
            </a:r>
          </a:p>
          <a:p>
            <a:pPr marL="342900" indent="-342900">
              <a:buFont typeface="+mj-lt"/>
              <a:buAutoNum type="arabicPeriod"/>
            </a:pPr>
            <a:r>
              <a:rPr lang="es-ES_tradnl" sz="4000" dirty="0">
                <a:latin typeface="DINOT-Cond"/>
                <a:cs typeface="DINOT-Cond"/>
              </a:rPr>
              <a:t>Bodegas inteligentes</a:t>
            </a:r>
          </a:p>
          <a:p>
            <a:pPr marL="342900" indent="-342900">
              <a:buFont typeface="+mj-lt"/>
              <a:buAutoNum type="arabicPeriod"/>
            </a:pPr>
            <a:r>
              <a:rPr lang="es-ES_tradnl" sz="4000" dirty="0" err="1">
                <a:latin typeface="DINOT-Cond"/>
                <a:cs typeface="DINOT-Cond"/>
              </a:rPr>
              <a:t>Checkout</a:t>
            </a:r>
            <a:r>
              <a:rPr lang="es-ES_tradnl" sz="4000" dirty="0">
                <a:latin typeface="DINOT-Cond"/>
                <a:cs typeface="DINOT-Cond"/>
              </a:rPr>
              <a:t> personalizado</a:t>
            </a:r>
          </a:p>
          <a:p>
            <a:pPr marL="342900" indent="-342900">
              <a:buFont typeface="+mj-lt"/>
              <a:buAutoNum type="arabicPeriod"/>
            </a:pPr>
            <a:r>
              <a:rPr lang="es-ES_tradnl" sz="4000" dirty="0">
                <a:latin typeface="DINOT-Cond"/>
                <a:cs typeface="DINOT-Cond"/>
              </a:rPr>
              <a:t>Entregas agiles</a:t>
            </a:r>
          </a:p>
          <a:p>
            <a:pPr marL="342900" indent="-342900">
              <a:buFont typeface="+mj-lt"/>
              <a:buAutoNum type="arabicPeriod"/>
            </a:pPr>
            <a:r>
              <a:rPr lang="es-ES_tradnl" sz="4000" dirty="0" err="1">
                <a:latin typeface="DINOT-Cond"/>
                <a:cs typeface="DINOT-Cond"/>
              </a:rPr>
              <a:t>Tecnologia</a:t>
            </a:r>
            <a:r>
              <a:rPr lang="es-ES_tradnl" sz="4000" dirty="0">
                <a:latin typeface="DINOT-Cond"/>
                <a:cs typeface="DINOT-Cond"/>
              </a:rPr>
              <a:t> para todos</a:t>
            </a:r>
          </a:p>
          <a:p>
            <a:pPr marL="342900" indent="-342900">
              <a:buFont typeface="+mj-lt"/>
              <a:buAutoNum type="arabicPeriod"/>
            </a:pPr>
            <a:r>
              <a:rPr lang="es-ES_tradnl" sz="4000" dirty="0">
                <a:latin typeface="DINOT-Cond"/>
                <a:cs typeface="DINOT-Cond"/>
              </a:rPr>
              <a:t>Enriquecimiento de datos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5048A93-5264-C042-9104-993630A178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736" y="6314116"/>
            <a:ext cx="347077" cy="46865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62D9441-E880-2147-8A16-D2ED2D921A84}"/>
              </a:ext>
            </a:extLst>
          </p:cNvPr>
          <p:cNvSpPr/>
          <p:nvPr/>
        </p:nvSpPr>
        <p:spPr>
          <a:xfrm flipV="1">
            <a:off x="0" y="6857999"/>
            <a:ext cx="12192000" cy="45719"/>
          </a:xfrm>
          <a:prstGeom prst="rect">
            <a:avLst/>
          </a:prstGeom>
          <a:solidFill>
            <a:srgbClr val="EE3B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973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DD44C05-0B98-E842-867E-977AA1AE9A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81030" y="1437023"/>
            <a:ext cx="9868234" cy="2852737"/>
          </a:xfrm>
        </p:spPr>
        <p:txBody>
          <a:bodyPr>
            <a:normAutofit/>
          </a:bodyPr>
          <a:lstStyle/>
          <a:p>
            <a:r>
              <a:rPr lang="en-US" sz="5000" dirty="0" smtClean="0">
                <a:solidFill>
                  <a:schemeClr val="bg1"/>
                </a:solidFill>
                <a:latin typeface="Arial Narrow"/>
                <a:cs typeface="Arial Narrow"/>
              </a:rPr>
              <a:t>SI NO TE TRANSFORMAS A DIGITAL, TRANQUILO. </a:t>
            </a:r>
            <a:br>
              <a:rPr lang="en-US" sz="5000" dirty="0" smtClean="0">
                <a:solidFill>
                  <a:schemeClr val="bg1"/>
                </a:solidFill>
                <a:latin typeface="Arial Narrow"/>
                <a:cs typeface="Arial Narrow"/>
              </a:rPr>
            </a:br>
            <a:r>
              <a:rPr lang="en-US" sz="5000" u="sng" dirty="0" smtClean="0">
                <a:solidFill>
                  <a:schemeClr val="bg1"/>
                </a:solidFill>
                <a:latin typeface="Arial Narrow"/>
                <a:cs typeface="Arial Narrow"/>
              </a:rPr>
              <a:t>LO DIGITAL TE VA A TRANSFORMAR</a:t>
            </a:r>
            <a:r>
              <a:rPr lang="en-US" sz="5000" dirty="0" smtClean="0">
                <a:solidFill>
                  <a:schemeClr val="bg1"/>
                </a:solidFill>
                <a:latin typeface="Arial Narrow"/>
                <a:cs typeface="Arial Narrow"/>
              </a:rPr>
              <a:t>.</a:t>
            </a:r>
            <a:endParaRPr lang="en-US" sz="50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562001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43D98C2-A239-8849-BD3B-BE62B8F4AB77}"/>
              </a:ext>
            </a:extLst>
          </p:cNvPr>
          <p:cNvSpPr/>
          <p:nvPr/>
        </p:nvSpPr>
        <p:spPr>
          <a:xfrm>
            <a:off x="0" y="0"/>
            <a:ext cx="12192000" cy="69037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1498FB0-91F8-AF43-861C-3FB380752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00000">
            <a:off x="3935216" y="2576565"/>
            <a:ext cx="684143" cy="7153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85543BE-E4AB-844A-9B4B-CCECD27881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000">
            <a:off x="7291446" y="3538756"/>
            <a:ext cx="684143" cy="71530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6D6CF7A7-E99B-EA40-9091-B926C284554F}"/>
              </a:ext>
            </a:extLst>
          </p:cNvPr>
          <p:cNvSpPr txBox="1">
            <a:spLocks/>
          </p:cNvSpPr>
          <p:nvPr/>
        </p:nvSpPr>
        <p:spPr>
          <a:xfrm>
            <a:off x="4460997" y="2532386"/>
            <a:ext cx="3018252" cy="1864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Bebas Neue"/>
                <a:ea typeface="+mj-ea"/>
                <a:cs typeface="Bebas Neue"/>
              </a:defRPr>
            </a:lvl1pPr>
          </a:lstStyle>
          <a:p>
            <a:r>
              <a:rPr lang="es-ES_tradnl" sz="5000" dirty="0" smtClean="0">
                <a:solidFill>
                  <a:schemeClr val="bg1"/>
                </a:solidFill>
                <a:latin typeface="Arial Narrow"/>
                <a:cs typeface="Arial Narrow"/>
              </a:rPr>
              <a:t>¡GRACIAS!</a:t>
            </a:r>
            <a:endParaRPr lang="es-ES_tradnl" sz="50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456882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33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3" name="Picture 2" descr="Screen Shot 2019-08-14 at 4.07.45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3" b="682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CAE835F-749B-DF4B-B34F-B5BCCF20B8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736" y="6314116"/>
            <a:ext cx="347077" cy="4686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C601AD8-95E3-264B-9727-20D8DF979C2E}"/>
              </a:ext>
            </a:extLst>
          </p:cNvPr>
          <p:cNvSpPr/>
          <p:nvPr/>
        </p:nvSpPr>
        <p:spPr>
          <a:xfrm flipV="1">
            <a:off x="0" y="6857999"/>
            <a:ext cx="12192000" cy="45719"/>
          </a:xfrm>
          <a:prstGeom prst="rect">
            <a:avLst/>
          </a:prstGeom>
          <a:solidFill>
            <a:srgbClr val="EE3B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068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43D98C2-A239-8849-BD3B-BE62B8F4AB77}"/>
              </a:ext>
            </a:extLst>
          </p:cNvPr>
          <p:cNvSpPr/>
          <p:nvPr/>
        </p:nvSpPr>
        <p:spPr>
          <a:xfrm>
            <a:off x="0" y="0"/>
            <a:ext cx="12192000" cy="69037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1498FB0-91F8-AF43-861C-3FB380752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00000">
            <a:off x="2020031" y="2322228"/>
            <a:ext cx="684143" cy="7153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85543BE-E4AB-844A-9B4B-CCECD27881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000">
            <a:off x="9434480" y="3921450"/>
            <a:ext cx="684143" cy="71530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FE5BEA61-298A-6949-A763-3A6F870C8755}"/>
              </a:ext>
            </a:extLst>
          </p:cNvPr>
          <p:cNvSpPr txBox="1">
            <a:spLocks/>
          </p:cNvSpPr>
          <p:nvPr/>
        </p:nvSpPr>
        <p:spPr>
          <a:xfrm>
            <a:off x="1311759" y="1920149"/>
            <a:ext cx="9058245" cy="30634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Bebas Neue"/>
                <a:ea typeface="+mj-ea"/>
                <a:cs typeface="Bebas Neue"/>
              </a:defRPr>
            </a:lvl1pPr>
          </a:lstStyle>
          <a:p>
            <a:pPr algn="ctr"/>
            <a:r>
              <a:rPr lang="es-ES_tradnl" sz="5000" dirty="0">
                <a:solidFill>
                  <a:schemeClr val="bg1"/>
                </a:solidFill>
                <a:latin typeface="Arial Narrow"/>
                <a:cs typeface="Arial Narrow"/>
              </a:rPr>
              <a:t>8 </a:t>
            </a:r>
            <a:r>
              <a:rPr lang="es-ES_tradnl" sz="5000" dirty="0">
                <a:solidFill>
                  <a:schemeClr val="bg1"/>
                </a:solidFill>
                <a:latin typeface="Arial Narrow"/>
                <a:cs typeface="Arial Narrow"/>
              </a:rPr>
              <a:t>T</a:t>
            </a:r>
            <a:r>
              <a:rPr lang="es-ES_tradnl" sz="5000" dirty="0" smtClean="0">
                <a:solidFill>
                  <a:schemeClr val="bg1"/>
                </a:solidFill>
                <a:latin typeface="Arial Narrow"/>
                <a:cs typeface="Arial Narrow"/>
              </a:rPr>
              <a:t>ENDENCIAS DEL </a:t>
            </a:r>
            <a:br>
              <a:rPr lang="es-ES_tradnl" sz="5000" dirty="0" smtClean="0">
                <a:solidFill>
                  <a:schemeClr val="bg1"/>
                </a:solidFill>
                <a:latin typeface="Arial Narrow"/>
                <a:cs typeface="Arial Narrow"/>
              </a:rPr>
            </a:br>
            <a:r>
              <a:rPr lang="es-ES_tradnl" sz="5000" dirty="0" smtClean="0">
                <a:solidFill>
                  <a:schemeClr val="bg1"/>
                </a:solidFill>
                <a:latin typeface="Arial Narrow"/>
                <a:cs typeface="Arial Narrow"/>
              </a:rPr>
              <a:t>ECOMMERCE </a:t>
            </a:r>
            <a:r>
              <a:rPr lang="es-ES_tradnl" sz="5000" dirty="0">
                <a:solidFill>
                  <a:schemeClr val="bg1"/>
                </a:solidFill>
                <a:latin typeface="Arial Narrow"/>
                <a:cs typeface="Arial Narrow"/>
              </a:rPr>
              <a:t>PARA EL 2020</a:t>
            </a:r>
          </a:p>
        </p:txBody>
      </p:sp>
    </p:spTree>
    <p:extLst>
      <p:ext uri="{BB962C8B-B14F-4D97-AF65-F5344CB8AC3E}">
        <p14:creationId xmlns:p14="http://schemas.microsoft.com/office/powerpoint/2010/main" val="2866246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43D98C2-A239-8849-BD3B-BE62B8F4AB77}"/>
              </a:ext>
            </a:extLst>
          </p:cNvPr>
          <p:cNvSpPr/>
          <p:nvPr/>
        </p:nvSpPr>
        <p:spPr>
          <a:xfrm>
            <a:off x="0" y="0"/>
            <a:ext cx="12192000" cy="69037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1498FB0-91F8-AF43-861C-3FB380752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00000">
            <a:off x="588525" y="2251677"/>
            <a:ext cx="684143" cy="7153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85543BE-E4AB-844A-9B4B-CCECD27881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000">
            <a:off x="10877741" y="3921449"/>
            <a:ext cx="684143" cy="71530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6D6CF7A7-E99B-EA40-9091-B926C284554F}"/>
              </a:ext>
            </a:extLst>
          </p:cNvPr>
          <p:cNvSpPr txBox="1">
            <a:spLocks/>
          </p:cNvSpPr>
          <p:nvPr/>
        </p:nvSpPr>
        <p:spPr>
          <a:xfrm>
            <a:off x="1175983" y="1920149"/>
            <a:ext cx="10866079" cy="30634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Bebas Neue"/>
                <a:ea typeface="+mj-ea"/>
                <a:cs typeface="Bebas Neue"/>
              </a:defRPr>
            </a:lvl1pPr>
          </a:lstStyle>
          <a:p>
            <a:r>
              <a:rPr lang="es-ES_tradnl" sz="5000" u="sng" dirty="0" smtClean="0">
                <a:solidFill>
                  <a:schemeClr val="bg1"/>
                </a:solidFill>
                <a:latin typeface="Arial Narrow"/>
                <a:cs typeface="Arial Narrow"/>
              </a:rPr>
              <a:t>TENDENCIA #1</a:t>
            </a:r>
          </a:p>
          <a:p>
            <a:r>
              <a:rPr lang="es-ES_tradnl" sz="5000" dirty="0" smtClean="0">
                <a:solidFill>
                  <a:schemeClr val="bg1"/>
                </a:solidFill>
                <a:latin typeface="Arial Narrow"/>
                <a:cs typeface="Arial Narrow"/>
              </a:rPr>
              <a:t>AUGE DE OPCIONES EN ECOMMERCE</a:t>
            </a:r>
            <a:endParaRPr lang="es-ES_tradnl" sz="50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420515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3" name="Picture 2" descr="Screen Shot 2019-08-15 at 2.35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41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C54B3A8-F683-2B4E-8D4F-88AAD2ACED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736" y="6314116"/>
            <a:ext cx="347077" cy="46865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CE3EBCE-4AC1-D44F-9D6B-722C2BEC3A53}"/>
              </a:ext>
            </a:extLst>
          </p:cNvPr>
          <p:cNvSpPr/>
          <p:nvPr/>
        </p:nvSpPr>
        <p:spPr>
          <a:xfrm flipV="1">
            <a:off x="0" y="6857999"/>
            <a:ext cx="12192000" cy="45719"/>
          </a:xfrm>
          <a:prstGeom prst="rect">
            <a:avLst/>
          </a:prstGeom>
          <a:solidFill>
            <a:srgbClr val="EE3B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751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Picture 3" descr="Screen Shot 2019-08-16 at 10.28.2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00A92DF-BF58-6144-8272-5C24507D7B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0736" y="6314116"/>
            <a:ext cx="347077" cy="46865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1C7535E-266C-9D4C-AE5D-EB136EC07C1D}"/>
              </a:ext>
            </a:extLst>
          </p:cNvPr>
          <p:cNvSpPr/>
          <p:nvPr/>
        </p:nvSpPr>
        <p:spPr>
          <a:xfrm flipV="1">
            <a:off x="0" y="6857999"/>
            <a:ext cx="12192000" cy="45719"/>
          </a:xfrm>
          <a:prstGeom prst="rect">
            <a:avLst/>
          </a:prstGeom>
          <a:solidFill>
            <a:srgbClr val="EE3B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587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43D98C2-A239-8849-BD3B-BE62B8F4AB77}"/>
              </a:ext>
            </a:extLst>
          </p:cNvPr>
          <p:cNvSpPr/>
          <p:nvPr/>
        </p:nvSpPr>
        <p:spPr>
          <a:xfrm>
            <a:off x="0" y="0"/>
            <a:ext cx="12192000" cy="69037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1498FB0-91F8-AF43-861C-3FB380752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00000">
            <a:off x="1568243" y="2169370"/>
            <a:ext cx="684143" cy="7153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85543BE-E4AB-844A-9B4B-CCECD27881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00000">
            <a:off x="9685380" y="3921449"/>
            <a:ext cx="684143" cy="71530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6D6CF7A7-E99B-EA40-9091-B926C284554F}"/>
              </a:ext>
            </a:extLst>
          </p:cNvPr>
          <p:cNvSpPr txBox="1">
            <a:spLocks/>
          </p:cNvSpPr>
          <p:nvPr/>
        </p:nvSpPr>
        <p:spPr>
          <a:xfrm>
            <a:off x="2169449" y="1920149"/>
            <a:ext cx="8437914" cy="30634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Bebas Neue"/>
                <a:ea typeface="+mj-ea"/>
                <a:cs typeface="Bebas Neue"/>
              </a:defRPr>
            </a:lvl1pPr>
          </a:lstStyle>
          <a:p>
            <a:r>
              <a:rPr lang="es-ES_tradnl" sz="5000" u="sng" dirty="0" smtClean="0">
                <a:solidFill>
                  <a:schemeClr val="bg1"/>
                </a:solidFill>
                <a:latin typeface="Arial Narrow"/>
                <a:cs typeface="Arial Narrow"/>
              </a:rPr>
              <a:t>TENDENCIA #2</a:t>
            </a:r>
          </a:p>
          <a:p>
            <a:r>
              <a:rPr lang="es-ES_tradnl" sz="5000" dirty="0" smtClean="0">
                <a:solidFill>
                  <a:schemeClr val="bg1"/>
                </a:solidFill>
                <a:latin typeface="Arial Narrow"/>
                <a:cs typeface="Arial Narrow"/>
              </a:rPr>
              <a:t>COMPRADOR TRANSVERSAL</a:t>
            </a:r>
            <a:endParaRPr lang="es-ES_tradnl" sz="5000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083046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49934</TotalTime>
  <Words>146</Words>
  <Application>Microsoft Macintosh PowerPoint</Application>
  <PresentationFormat>Custom</PresentationFormat>
  <Paragraphs>55</Paragraphs>
  <Slides>35</Slides>
  <Notes>2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PowerPoint Presentation</vt:lpstr>
      <vt:lpstr>PENETRACIÓN DE INTERNET DEL 70%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OMNICANALIDAD</vt:lpstr>
      <vt:lpstr>PowerPoint Presentation</vt:lpstr>
      <vt:lpstr>PowerPoint Presentation</vt:lpstr>
      <vt:lpstr>WEBROOMING VS. SHOWROOMING</vt:lpstr>
      <vt:lpstr>PowerPoint Presentation</vt:lpstr>
      <vt:lpstr>PowerPoint Presentation</vt:lpstr>
      <vt:lpstr>ALMACENAMIENTO E INVENTARIO</vt:lpstr>
      <vt:lpstr>PowerPoint Presentation</vt:lpstr>
      <vt:lpstr>PowerPoint Presentation</vt:lpstr>
      <vt:lpstr>PowerPoint Presentation</vt:lpstr>
      <vt:lpstr>PASARELAS DE PAGO</vt:lpstr>
      <vt:lpstr>PowerPoint Presentation</vt:lpstr>
      <vt:lpstr>PowerPoint Presentation</vt:lpstr>
      <vt:lpstr>PowerPoint Presentation</vt:lpstr>
      <vt:lpstr>MARKET PLACES</vt:lpstr>
      <vt:lpstr>PowerPoint Presentation</vt:lpstr>
      <vt:lpstr>REALIDAD VIRTUAL</vt:lpstr>
      <vt:lpstr>Realidad virtual</vt:lpstr>
      <vt:lpstr>PowerPoint Presentation</vt:lpstr>
      <vt:lpstr>PowerPoint Presentation</vt:lpstr>
      <vt:lpstr>PowerPoint Presentation</vt:lpstr>
      <vt:lpstr>PowerPoint Presentation</vt:lpstr>
      <vt:lpstr>LAS 8  TENDENCIAS</vt:lpstr>
      <vt:lpstr>SI NO TE TRANSFORMAS A DIGITAL, TRANQUILO.  LO DIGITAL TE VA A TRANSFORMAR.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carlos escobar</dc:creator>
  <cp:lastModifiedBy>Juan Suarez</cp:lastModifiedBy>
  <cp:revision>631</cp:revision>
  <cp:lastPrinted>2017-11-08T19:57:13Z</cp:lastPrinted>
  <dcterms:created xsi:type="dcterms:W3CDTF">2017-11-08T06:42:10Z</dcterms:created>
  <dcterms:modified xsi:type="dcterms:W3CDTF">2019-09-05T17:18:48Z</dcterms:modified>
</cp:coreProperties>
</file>