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70" r:id="rId5"/>
    <p:sldId id="271" r:id="rId6"/>
    <p:sldId id="264" r:id="rId7"/>
    <p:sldId id="272" r:id="rId8"/>
    <p:sldId id="273" r:id="rId9"/>
    <p:sldId id="268" r:id="rId10"/>
    <p:sldId id="265" r:id="rId11"/>
    <p:sldId id="260"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A5E6E-F7EC-4F4E-B5BC-387DB02A40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8B03DB2-F188-E44D-998C-F84F67892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EBEF6CD-44C8-3247-9483-870178AEBB59}"/>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5" name="Marcador de pie de página 4">
            <a:extLst>
              <a:ext uri="{FF2B5EF4-FFF2-40B4-BE49-F238E27FC236}">
                <a16:creationId xmlns:a16="http://schemas.microsoft.com/office/drawing/2014/main" id="{4904E727-0C1A-6C4B-BB4F-7EF38C4B873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7B30D8-54A2-794D-A208-227A5F52C3C0}"/>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66403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82A7CE-F065-9D4C-BEE6-F863060505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9738E98-11BD-4141-862A-1AFE082409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8A3D8E4-05CC-714D-ABFA-D3A862144325}"/>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5" name="Marcador de pie de página 4">
            <a:extLst>
              <a:ext uri="{FF2B5EF4-FFF2-40B4-BE49-F238E27FC236}">
                <a16:creationId xmlns:a16="http://schemas.microsoft.com/office/drawing/2014/main" id="{01E09355-853F-2342-BE7A-4DB6AB2651B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F805973-80C6-6F45-AF9B-F95C303EAEC9}"/>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393315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199D13-0681-E14D-AD86-E42ECEBF435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415A856-9A3C-9F4F-A0F4-C630E51ACFA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FE73F15-FB9E-8341-BB25-FA1991FD47E3}"/>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5" name="Marcador de pie de página 4">
            <a:extLst>
              <a:ext uri="{FF2B5EF4-FFF2-40B4-BE49-F238E27FC236}">
                <a16:creationId xmlns:a16="http://schemas.microsoft.com/office/drawing/2014/main" id="{24355919-E821-E041-8734-14F20D865B2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11082C-A6D7-1748-B806-D655363EAF3F}"/>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321185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F30FD-722A-0D49-B179-9F01F9B256C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CFB9073-74FD-0047-B9CC-8B1D83B9AE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7FE8D87-61EB-1A4F-961B-26060DAE9E08}"/>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5" name="Marcador de pie de página 4">
            <a:extLst>
              <a:ext uri="{FF2B5EF4-FFF2-40B4-BE49-F238E27FC236}">
                <a16:creationId xmlns:a16="http://schemas.microsoft.com/office/drawing/2014/main" id="{2C7F2DF5-76B7-014E-849F-8657A6AC36D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9282246-8E94-4541-8D80-58F215EF20E5}"/>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405854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B9BA2-A2B4-D34D-A6F8-5EC3E89189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79514BE-5F5F-1F45-83F8-5C85DA32B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F181E7-9F2A-DE43-A0BA-AEEA72AEB423}"/>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5" name="Marcador de pie de página 4">
            <a:extLst>
              <a:ext uri="{FF2B5EF4-FFF2-40B4-BE49-F238E27FC236}">
                <a16:creationId xmlns:a16="http://schemas.microsoft.com/office/drawing/2014/main" id="{230FDC6D-6876-7147-87A3-6CDD4EAB414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36FFD0-D1BA-0D4E-8AE3-CE53C2DA159C}"/>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337748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F772A-CD99-3741-A416-DF03D520049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DA192BB-5C2F-024C-95EF-48A1497394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F6BED79-FB86-DA45-B4D0-A4C7E1C677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97F6081-919C-E241-BE17-629A8827D0F6}"/>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6" name="Marcador de pie de página 5">
            <a:extLst>
              <a:ext uri="{FF2B5EF4-FFF2-40B4-BE49-F238E27FC236}">
                <a16:creationId xmlns:a16="http://schemas.microsoft.com/office/drawing/2014/main" id="{3D6E1504-C053-1E46-B572-A573E0E747E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4B58FD2-211B-B641-BDC6-39582329B34A}"/>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21589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8DC86-0589-244D-91E8-085F2EE6995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836F5BF-D59E-3142-928A-87BA793F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536725-458E-E346-8B14-789932322A3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9201640-0E61-B44D-BDB8-C2BC286B9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D845B4-0FAF-764B-B1EA-3290DB31E5B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B57BF48-7278-D648-B63F-337154808DE7}"/>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8" name="Marcador de pie de página 7">
            <a:extLst>
              <a:ext uri="{FF2B5EF4-FFF2-40B4-BE49-F238E27FC236}">
                <a16:creationId xmlns:a16="http://schemas.microsoft.com/office/drawing/2014/main" id="{FE1B9B93-D9AD-BC4C-9685-1C2D2BC811F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E0735F1-48CD-F443-A13E-18900286C916}"/>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297877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0B756-4A3B-F94E-ABA4-80AD734531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78556A8-9A0F-4448-82EF-70EC927E9351}"/>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4" name="Marcador de pie de página 3">
            <a:extLst>
              <a:ext uri="{FF2B5EF4-FFF2-40B4-BE49-F238E27FC236}">
                <a16:creationId xmlns:a16="http://schemas.microsoft.com/office/drawing/2014/main" id="{8B6D0E6D-3EB3-1C4B-B4F7-946B470055D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60C6B5E-7C3E-D34F-9833-4FA09F4F90CC}"/>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312482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3FF50C-D10F-0543-90EA-4A2349840784}"/>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3" name="Marcador de pie de página 2">
            <a:extLst>
              <a:ext uri="{FF2B5EF4-FFF2-40B4-BE49-F238E27FC236}">
                <a16:creationId xmlns:a16="http://schemas.microsoft.com/office/drawing/2014/main" id="{B1F4264F-AD57-5D4D-AA7F-CD536D9DAFC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9E06E91-5BBD-734F-A0C8-B365DE7D4BC2}"/>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166068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5D54C-53D8-3248-9009-F8C3869A92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1E2A92-DD25-E146-B6AF-4E20A18E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585B9C6-16C4-CA40-8EEA-C8067313B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54AEBD-78EF-574F-AF3D-3F92C79EF188}"/>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6" name="Marcador de pie de página 5">
            <a:extLst>
              <a:ext uri="{FF2B5EF4-FFF2-40B4-BE49-F238E27FC236}">
                <a16:creationId xmlns:a16="http://schemas.microsoft.com/office/drawing/2014/main" id="{327C1CF2-63CD-0B4D-AB43-47206EEB44A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A2CE6AE-68AF-5C44-A7E2-FCC7692AFFB2}"/>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79323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A3D57-42FD-FA44-B677-04C9FF8A92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217FDBC-C229-1A4E-A48C-C7ECEEDC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4EF05CB-892F-4D40-9D93-BC4F6CD5E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BB06F-827A-9748-B1E8-6DE6AA31B467}"/>
              </a:ext>
            </a:extLst>
          </p:cNvPr>
          <p:cNvSpPr>
            <a:spLocks noGrp="1"/>
          </p:cNvSpPr>
          <p:nvPr>
            <p:ph type="dt" sz="half" idx="10"/>
          </p:nvPr>
        </p:nvSpPr>
        <p:spPr/>
        <p:txBody>
          <a:bodyPr/>
          <a:lstStyle/>
          <a:p>
            <a:fld id="{6F6EC262-42F7-7D47-A48B-599E0033287B}" type="datetimeFigureOut">
              <a:rPr lang="es-MX" smtClean="0"/>
              <a:t>05/09/2019</a:t>
            </a:fld>
            <a:endParaRPr lang="es-MX"/>
          </a:p>
        </p:txBody>
      </p:sp>
      <p:sp>
        <p:nvSpPr>
          <p:cNvPr id="6" name="Marcador de pie de página 5">
            <a:extLst>
              <a:ext uri="{FF2B5EF4-FFF2-40B4-BE49-F238E27FC236}">
                <a16:creationId xmlns:a16="http://schemas.microsoft.com/office/drawing/2014/main" id="{5215BA98-4B03-7245-86AB-9B12066F7C1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9DFD08F-69C8-3244-B81D-0234B330A2E2}"/>
              </a:ext>
            </a:extLst>
          </p:cNvPr>
          <p:cNvSpPr>
            <a:spLocks noGrp="1"/>
          </p:cNvSpPr>
          <p:nvPr>
            <p:ph type="sldNum" sz="quarter" idx="12"/>
          </p:nvPr>
        </p:nvSpPr>
        <p:spPr/>
        <p:txBody>
          <a:bodyPr/>
          <a:lstStyle/>
          <a:p>
            <a:fld id="{9BEC3462-F88E-D54F-962B-FF1C1DF05A3C}" type="slidenum">
              <a:rPr lang="es-MX" smtClean="0"/>
              <a:t>‹Nº›</a:t>
            </a:fld>
            <a:endParaRPr lang="es-MX"/>
          </a:p>
        </p:txBody>
      </p:sp>
    </p:spTree>
    <p:extLst>
      <p:ext uri="{BB962C8B-B14F-4D97-AF65-F5344CB8AC3E}">
        <p14:creationId xmlns:p14="http://schemas.microsoft.com/office/powerpoint/2010/main" val="317723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888700-0FF3-A448-98DF-28D1BC1A0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C6ECF89-D4D6-6840-918F-08112CC1D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8AD35BB-599A-8A44-933D-299D3939F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EC262-42F7-7D47-A48B-599E0033287B}" type="datetimeFigureOut">
              <a:rPr lang="es-MX" smtClean="0"/>
              <a:t>05/09/2019</a:t>
            </a:fld>
            <a:endParaRPr lang="es-MX"/>
          </a:p>
        </p:txBody>
      </p:sp>
      <p:sp>
        <p:nvSpPr>
          <p:cNvPr id="5" name="Marcador de pie de página 4">
            <a:extLst>
              <a:ext uri="{FF2B5EF4-FFF2-40B4-BE49-F238E27FC236}">
                <a16:creationId xmlns:a16="http://schemas.microsoft.com/office/drawing/2014/main" id="{F7AF2415-6072-4646-9FED-C3117D291F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636CCD1-4D26-1649-8B44-91320AD85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C3462-F88E-D54F-962B-FF1C1DF05A3C}" type="slidenum">
              <a:rPr lang="es-MX" smtClean="0"/>
              <a:t>‹Nº›</a:t>
            </a:fld>
            <a:endParaRPr lang="es-MX"/>
          </a:p>
        </p:txBody>
      </p:sp>
    </p:spTree>
    <p:extLst>
      <p:ext uri="{BB962C8B-B14F-4D97-AF65-F5344CB8AC3E}">
        <p14:creationId xmlns:p14="http://schemas.microsoft.com/office/powerpoint/2010/main" val="160983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gmtransport.mx/localizacion-satelita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92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347988" y="2264178"/>
            <a:ext cx="9753600" cy="7073041"/>
          </a:xfrm>
          <a:prstGeom prst="rect">
            <a:avLst/>
          </a:prstGeom>
          <a:noFill/>
        </p:spPr>
        <p:txBody>
          <a:bodyPr wrap="square" rIns="192000" bIns="48000" numCol="2" spcCol="360000">
            <a:spAutoFit/>
          </a:bodyPr>
          <a:lstStyle/>
          <a:p>
            <a:pPr marL="228594" indent="-228594" algn="just">
              <a:buFont typeface="Arial" panose="020B0604020202020204" pitchFamily="34" charset="0"/>
              <a:buChar char="•"/>
              <a:defRPr/>
            </a:pPr>
            <a:r>
              <a:rPr lang="es-MX" sz="1467" b="1" dirty="0">
                <a:solidFill>
                  <a:schemeClr val="accent5">
                    <a:lumMod val="75000"/>
                  </a:schemeClr>
                </a:solidFill>
                <a:ea typeface="Roboto" panose="02000000000000000000" pitchFamily="2" charset="0"/>
              </a:rPr>
              <a:t>PLATAFORMAS DE COMERCIO ONLINE</a:t>
            </a:r>
          </a:p>
          <a:p>
            <a:pPr marL="838179" lvl="1" indent="-228594" algn="just">
              <a:buFont typeface="Arial" panose="020B0604020202020204" pitchFamily="34" charset="0"/>
              <a:buChar char="•"/>
              <a:defRPr/>
            </a:pPr>
            <a:r>
              <a:rPr lang="es-MX" sz="1400" b="1" dirty="0">
                <a:solidFill>
                  <a:schemeClr val="tx1">
                    <a:lumMod val="95000"/>
                    <a:lumOff val="5000"/>
                  </a:schemeClr>
                </a:solidFill>
                <a:ea typeface="Roboto" panose="02000000000000000000" pitchFamily="2" charset="0"/>
              </a:rPr>
              <a:t>Conectan a proveedores/cliente y usuarios, proporcionando todo al contesto, lo quiero, lo busco y lo tengo ahora a un mejor precio.</a:t>
            </a:r>
          </a:p>
          <a:p>
            <a:pPr marL="838179" lvl="1" indent="-228594" algn="just">
              <a:buFont typeface="Arial" panose="020B0604020202020204" pitchFamily="34" charset="0"/>
              <a:buChar char="•"/>
              <a:defRPr/>
            </a:pPr>
            <a:endParaRPr lang="es-MX" sz="1467" b="1" dirty="0">
              <a:solidFill>
                <a:schemeClr val="accent5">
                  <a:lumMod val="75000"/>
                </a:schemeClr>
              </a:solidFill>
              <a:ea typeface="Roboto" panose="02000000000000000000" pitchFamily="2" charset="0"/>
            </a:endParaRPr>
          </a:p>
          <a:p>
            <a:pPr marL="228594" indent="-228594" algn="just">
              <a:buFont typeface="Arial" panose="020B0604020202020204" pitchFamily="34" charset="0"/>
              <a:buChar char="•"/>
              <a:defRPr/>
            </a:pPr>
            <a:r>
              <a:rPr lang="es-MX" sz="1467" b="1" dirty="0">
                <a:solidFill>
                  <a:schemeClr val="accent5">
                    <a:lumMod val="75000"/>
                  </a:schemeClr>
                </a:solidFill>
                <a:ea typeface="Roboto" panose="02000000000000000000" pitchFamily="2" charset="0"/>
              </a:rPr>
              <a:t>MEJORAR LA EXPERIENCIA DEL CLIENTE</a:t>
            </a:r>
          </a:p>
          <a:p>
            <a:pPr marL="838179" lvl="1" indent="-228594" algn="just">
              <a:buFont typeface="Arial" panose="020B0604020202020204" pitchFamily="34" charset="0"/>
              <a:buChar char="•"/>
              <a:defRPr/>
            </a:pPr>
            <a:r>
              <a:rPr lang="es-MX" sz="1400" b="1" dirty="0">
                <a:solidFill>
                  <a:schemeClr val="tx1">
                    <a:lumMod val="95000"/>
                    <a:lumOff val="5000"/>
                  </a:schemeClr>
                </a:solidFill>
                <a:ea typeface="Roboto" panose="02000000000000000000" pitchFamily="2" charset="0"/>
              </a:rPr>
              <a:t>La inmediatez, la globalización y el nivel</a:t>
            </a:r>
          </a:p>
          <a:p>
            <a:pPr lvl="1" algn="just">
              <a:defRPr/>
            </a:pPr>
            <a:r>
              <a:rPr lang="es-MX" sz="1400" b="1" dirty="0">
                <a:solidFill>
                  <a:schemeClr val="tx1">
                    <a:lumMod val="95000"/>
                    <a:lumOff val="5000"/>
                  </a:schemeClr>
                </a:solidFill>
                <a:ea typeface="Roboto" panose="02000000000000000000" pitchFamily="2" charset="0"/>
              </a:rPr>
              <a:t> de competencia, dan como resultado un esfuerzo en realizar mejoras tecnológicas directamente relacionadas a la satisfacción del cliente.</a:t>
            </a:r>
          </a:p>
          <a:p>
            <a:pPr marL="228594" indent="-228594" algn="just">
              <a:buFont typeface="Arial" panose="020B0604020202020204" pitchFamily="34" charset="0"/>
              <a:buChar char="•"/>
              <a:defRPr/>
            </a:pPr>
            <a:endParaRPr lang="es-MX" sz="1467" b="1" dirty="0">
              <a:solidFill>
                <a:srgbClr val="E95100"/>
              </a:solidFill>
              <a:ea typeface="Roboto" panose="02000000000000000000" pitchFamily="2" charset="0"/>
            </a:endParaRPr>
          </a:p>
          <a:p>
            <a:pPr marL="228594" indent="-228594" algn="just">
              <a:buFont typeface="Arial" panose="020B0604020202020204" pitchFamily="34" charset="0"/>
              <a:buChar char="•"/>
              <a:defRPr/>
            </a:pPr>
            <a:r>
              <a:rPr lang="es-MX" sz="1467" b="1" dirty="0">
                <a:solidFill>
                  <a:schemeClr val="accent5">
                    <a:lumMod val="75000"/>
                  </a:schemeClr>
                </a:solidFill>
                <a:ea typeface="Roboto" panose="02000000000000000000" pitchFamily="2" charset="0"/>
              </a:rPr>
              <a:t>MOVILIDAD MULTIMODAL</a:t>
            </a:r>
          </a:p>
          <a:p>
            <a:pPr marL="838179" lvl="1" indent="-228594" algn="just">
              <a:buFont typeface="Arial" panose="020B0604020202020204" pitchFamily="34" charset="0"/>
              <a:buChar char="•"/>
              <a:defRPr/>
            </a:pPr>
            <a:r>
              <a:rPr lang="es-MX" sz="1400" b="1" dirty="0">
                <a:solidFill>
                  <a:schemeClr val="tx1">
                    <a:lumMod val="95000"/>
                    <a:lumOff val="5000"/>
                  </a:schemeClr>
                </a:solidFill>
                <a:ea typeface="Roboto" panose="02000000000000000000" pitchFamily="2" charset="0"/>
              </a:rPr>
              <a:t>Esta tendencia es el paradigma al que se enfrentan las empresa en el sector de transporte de las mercancías, debido a la demanda del mercado en poder ofrecer un todo en uno, siendo puntual en el transporte carretero lo cual puede afectar las entregas .</a:t>
            </a: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228594" indent="-228594" algn="just">
              <a:buFont typeface="Arial" panose="020B0604020202020204" pitchFamily="34" charset="0"/>
              <a:buChar char="•"/>
              <a:defRPr/>
            </a:pPr>
            <a:r>
              <a:rPr lang="es-MX" sz="1467" b="1" dirty="0">
                <a:solidFill>
                  <a:srgbClr val="E95100"/>
                </a:solidFill>
                <a:ea typeface="Roboto" panose="02000000000000000000" pitchFamily="2" charset="0"/>
              </a:rPr>
              <a:t> </a:t>
            </a:r>
            <a:r>
              <a:rPr lang="es-MX" sz="1467" b="1" dirty="0">
                <a:solidFill>
                  <a:schemeClr val="accent5">
                    <a:lumMod val="75000"/>
                  </a:schemeClr>
                </a:solidFill>
                <a:ea typeface="Roboto" panose="02000000000000000000" pitchFamily="2" charset="0"/>
              </a:rPr>
              <a:t>LA UNIDAD MÓVIL COMO UN SERVICIO</a:t>
            </a:r>
          </a:p>
          <a:p>
            <a:pPr marL="838179" lvl="1" indent="-228594" algn="just">
              <a:buFont typeface="Arial" panose="020B0604020202020204" pitchFamily="34" charset="0"/>
              <a:buChar char="•"/>
              <a:defRPr/>
            </a:pPr>
            <a:endParaRPr lang="es-MX" sz="1400" b="1" dirty="0">
              <a:solidFill>
                <a:schemeClr val="tx1">
                  <a:lumMod val="95000"/>
                  <a:lumOff val="5000"/>
                </a:schemeClr>
              </a:solidFill>
              <a:ea typeface="Roboto" panose="02000000000000000000" pitchFamily="2" charset="0"/>
            </a:endParaRPr>
          </a:p>
          <a:p>
            <a:pPr marL="838179" lvl="1" indent="-228594" algn="just">
              <a:buFont typeface="Arial" panose="020B0604020202020204" pitchFamily="34" charset="0"/>
              <a:buChar char="•"/>
              <a:defRPr/>
            </a:pPr>
            <a:r>
              <a:rPr lang="es-MX" sz="1400" b="1" dirty="0">
                <a:solidFill>
                  <a:schemeClr val="tx1">
                    <a:lumMod val="95000"/>
                    <a:lumOff val="5000"/>
                  </a:schemeClr>
                </a:solidFill>
                <a:ea typeface="Roboto" panose="02000000000000000000" pitchFamily="2" charset="0"/>
              </a:rPr>
              <a:t>Dejo de ser el vehículo que transporta las mercancías  solamente, convirtiéndose también en una herramienta de servicio para el sector, debido a los avances tecnológicos.</a:t>
            </a:r>
          </a:p>
          <a:p>
            <a:pPr marL="228594" indent="-228594" algn="just">
              <a:buFont typeface="Arial" panose="020B0604020202020204" pitchFamily="34" charset="0"/>
              <a:buChar char="•"/>
              <a:defRPr/>
            </a:pPr>
            <a:endParaRPr lang="es-MX" sz="1400" b="1" dirty="0">
              <a:solidFill>
                <a:schemeClr val="accent5">
                  <a:lumMod val="75000"/>
                </a:schemeClr>
              </a:solidFill>
              <a:ea typeface="Roboto" panose="02000000000000000000" pitchFamily="2" charset="0"/>
            </a:endParaRPr>
          </a:p>
          <a:p>
            <a:pPr marL="228594" indent="-228594" algn="just">
              <a:buFont typeface="Arial" panose="020B0604020202020204" pitchFamily="34" charset="0"/>
              <a:buChar char="•"/>
              <a:defRPr/>
            </a:pPr>
            <a:r>
              <a:rPr lang="es-MX" sz="1467" b="1" dirty="0">
                <a:solidFill>
                  <a:schemeClr val="accent5">
                    <a:lumMod val="75000"/>
                  </a:schemeClr>
                </a:solidFill>
                <a:ea typeface="Roboto" panose="02000000000000000000" pitchFamily="2" charset="0"/>
              </a:rPr>
              <a:t>VEHÍCULOS AUTÓNOMOS</a:t>
            </a:r>
          </a:p>
          <a:p>
            <a:pPr marL="838179" lvl="1" indent="-228594" algn="just">
              <a:buFont typeface="Arial" panose="020B0604020202020204" pitchFamily="34" charset="0"/>
              <a:buChar char="•"/>
            </a:pPr>
            <a:r>
              <a:rPr lang="es-MX" sz="1400" b="1" dirty="0"/>
              <a:t>La tecnología que hace posible la conducción autónoma ya es una realidad,  y si bien es cierto ya se tienen vehículos que son capaces de conducir sin intervención humana. Aún queda mucho por avanzar , muchas pelotas en el aire no solo técnicas sino también de carácter  éticos, sin dejar de pensar que es algo que no sucederá. No nos extrañemos si cada vez mas vemos las carreteras llenas de estos vehículos.</a:t>
            </a:r>
            <a:endParaRPr lang="es-MX" sz="1400" b="1" dirty="0">
              <a:solidFill>
                <a:schemeClr val="tx1">
                  <a:lumMod val="95000"/>
                  <a:lumOff val="5000"/>
                </a:schemeClr>
              </a:solidFill>
              <a:ea typeface="Roboto" panose="02000000000000000000" pitchFamily="2" charset="0"/>
            </a:endParaRPr>
          </a:p>
          <a:p>
            <a:pPr lvl="1" algn="just">
              <a:defRPr/>
            </a:pPr>
            <a:endParaRPr lang="es-MX" sz="1400" b="1" dirty="0">
              <a:solidFill>
                <a:schemeClr val="tx1">
                  <a:lumMod val="95000"/>
                  <a:lumOff val="5000"/>
                </a:schemeClr>
              </a:solidFill>
              <a:ea typeface="Roboto" panose="02000000000000000000" pitchFamily="2" charset="0"/>
            </a:endParaRPr>
          </a:p>
        </p:txBody>
      </p:sp>
      <p:sp>
        <p:nvSpPr>
          <p:cNvPr id="6" name="Title 1"/>
          <p:cNvSpPr txBox="1">
            <a:spLocks/>
          </p:cNvSpPr>
          <p:nvPr/>
        </p:nvSpPr>
        <p:spPr>
          <a:xfrm>
            <a:off x="2170045" y="913214"/>
            <a:ext cx="8802755" cy="1107996"/>
          </a:xfrm>
          <a:prstGeom prst="rect">
            <a:avLst/>
          </a:prstGeom>
        </p:spPr>
        <p:txBody>
          <a:bodyPr vert="horz" wrap="square" lIns="121920" tIns="60960" rIns="121920" bIns="60960" rtlCol="0" anchor="ctr">
            <a:spAutoFit/>
          </a:bodyPr>
          <a:lstStyle/>
          <a:p>
            <a:pPr algn="r"/>
            <a:r>
              <a:rPr lang="es-MX" sz="3200" b="1" cap="all" dirty="0">
                <a:solidFill>
                  <a:schemeClr val="accent5">
                    <a:lumMod val="75000"/>
                  </a:schemeClr>
                </a:solidFill>
              </a:rPr>
              <a:t>TENDENCIAS DE LA TRANSFORMACIÓN DIGITAL EN el sector ferretero</a:t>
            </a:r>
          </a:p>
        </p:txBody>
      </p:sp>
    </p:spTree>
    <p:extLst>
      <p:ext uri="{BB962C8B-B14F-4D97-AF65-F5344CB8AC3E}">
        <p14:creationId xmlns:p14="http://schemas.microsoft.com/office/powerpoint/2010/main" val="3876430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p:cNvSpPr>
          <p:nvPr/>
        </p:nvSpPr>
        <p:spPr>
          <a:xfrm>
            <a:off x="7972277" y="2862707"/>
            <a:ext cx="4219723" cy="31728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9" name="Content Placeholder 2"/>
          <p:cNvSpPr txBox="1">
            <a:spLocks noChangeAspect="1"/>
          </p:cNvSpPr>
          <p:nvPr/>
        </p:nvSpPr>
        <p:spPr>
          <a:xfrm>
            <a:off x="8395671" y="3835400"/>
            <a:ext cx="3383592" cy="1775763"/>
          </a:xfrm>
          <a:prstGeom prst="rect">
            <a:avLst/>
          </a:prstGeom>
        </p:spPr>
        <p:txBody>
          <a:bodyPr vert="horz" lIns="121920" tIns="60960" rIns="121920" bIns="609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600" dirty="0">
                <a:solidFill>
                  <a:schemeClr val="bg1"/>
                </a:solidFill>
              </a:rPr>
              <a:t>Ing.Cynthia Inzunza Gutierrez/Gerencia Atencion a clientes</a:t>
            </a:r>
          </a:p>
          <a:p>
            <a:r>
              <a:rPr lang="es-MX" sz="1600" dirty="0">
                <a:solidFill>
                  <a:schemeClr val="bg1"/>
                </a:solidFill>
              </a:rPr>
              <a:t>“Un Transportista sin software es como un tracto sin llantas”</a:t>
            </a:r>
          </a:p>
          <a:p>
            <a:r>
              <a:rPr lang="es-MX" sz="1600" dirty="0">
                <a:solidFill>
                  <a:schemeClr val="bg1"/>
                </a:solidFill>
              </a:rPr>
              <a:t>¡NUESTRO COMPROMISO ES INOVAR!</a:t>
            </a:r>
          </a:p>
        </p:txBody>
      </p:sp>
      <p:sp>
        <p:nvSpPr>
          <p:cNvPr id="10" name="Title 13"/>
          <p:cNvSpPr txBox="1">
            <a:spLocks noChangeAspect="1"/>
          </p:cNvSpPr>
          <p:nvPr/>
        </p:nvSpPr>
        <p:spPr>
          <a:xfrm>
            <a:off x="8378271" y="3261357"/>
            <a:ext cx="3400992" cy="574044"/>
          </a:xfrm>
          <a:prstGeom prst="rect">
            <a:avLst/>
          </a:prstGeom>
        </p:spPr>
        <p:txBody>
          <a:bodyPr vert="horz" lIns="121920" tIns="60960" rIns="121920" bIns="60960" rtlCol="0" anchor="ctr">
            <a:normAutofit fontScale="85000" lnSpcReduction="1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b="1" dirty="0">
                <a:solidFill>
                  <a:schemeClr val="bg1"/>
                </a:solidFill>
                <a:latin typeface="+mn-lt"/>
              </a:rPr>
              <a:t>Grupo Gm Transport  </a:t>
            </a:r>
          </a:p>
        </p:txBody>
      </p:sp>
      <p:sp>
        <p:nvSpPr>
          <p:cNvPr id="11" name="Rectangle 10"/>
          <p:cNvSpPr>
            <a:spLocks noChangeAspect="1"/>
          </p:cNvSpPr>
          <p:nvPr/>
        </p:nvSpPr>
        <p:spPr>
          <a:xfrm>
            <a:off x="708337" y="2862707"/>
            <a:ext cx="7291995" cy="3207893"/>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Font typeface="Arial" panose="020B0604020202020204" pitchFamily="34" charset="0"/>
              <a:buChar char="•"/>
            </a:pPr>
            <a:r>
              <a:rPr lang="es-MX" sz="2400" dirty="0">
                <a:solidFill>
                  <a:schemeClr val="accent5">
                    <a:lumMod val="75000"/>
                  </a:schemeClr>
                </a:solidFill>
              </a:rPr>
              <a:t>Barreras Culturales</a:t>
            </a:r>
          </a:p>
          <a:p>
            <a:pPr marL="380990" indent="-380990">
              <a:buFont typeface="Arial" panose="020B0604020202020204" pitchFamily="34" charset="0"/>
              <a:buChar char="•"/>
            </a:pPr>
            <a:r>
              <a:rPr lang="es-MX" sz="2400" dirty="0">
                <a:solidFill>
                  <a:schemeClr val="accent5">
                    <a:lumMod val="75000"/>
                  </a:schemeClr>
                </a:solidFill>
              </a:rPr>
              <a:t>Barreras Económicas</a:t>
            </a:r>
          </a:p>
          <a:p>
            <a:pPr marL="380990" indent="-380990">
              <a:buFont typeface="Arial" panose="020B0604020202020204" pitchFamily="34" charset="0"/>
              <a:buChar char="•"/>
            </a:pPr>
            <a:r>
              <a:rPr lang="es-MX" sz="2400" dirty="0">
                <a:solidFill>
                  <a:schemeClr val="accent5">
                    <a:lumMod val="75000"/>
                  </a:schemeClr>
                </a:solidFill>
              </a:rPr>
              <a:t>Falta de Formación</a:t>
            </a:r>
          </a:p>
          <a:p>
            <a:pPr marL="380990" indent="-380990">
              <a:buFont typeface="Arial" panose="020B0604020202020204" pitchFamily="34" charset="0"/>
              <a:buChar char="•"/>
            </a:pPr>
            <a:r>
              <a:rPr lang="es-MX" sz="2400" dirty="0">
                <a:solidFill>
                  <a:schemeClr val="accent5">
                    <a:lumMod val="75000"/>
                  </a:schemeClr>
                </a:solidFill>
              </a:rPr>
              <a:t>Problemas de seguridad</a:t>
            </a:r>
            <a:endParaRPr lang="en-US" sz="2400" b="1" dirty="0">
              <a:solidFill>
                <a:schemeClr val="accent5">
                  <a:lumMod val="75000"/>
                </a:schemeClr>
              </a:solidFill>
            </a:endParaRPr>
          </a:p>
          <a:p>
            <a:r>
              <a:rPr lang="es-MX" sz="2400" dirty="0">
                <a:solidFill>
                  <a:schemeClr val="accent5">
                    <a:lumMod val="75000"/>
                  </a:schemeClr>
                </a:solidFill>
              </a:rPr>
              <a:t>Para ello es importante contar con la ayuda de especialistas quienes faciliten enfrentar esta fuerza externa, a través del proceso de encontrar y absorber el conocimiento necesario para pasar a la siguiente versión de nuestros negocios.</a:t>
            </a:r>
            <a:endParaRPr lang="en-US" sz="2400" b="1" dirty="0">
              <a:solidFill>
                <a:schemeClr val="accent5">
                  <a:lumMod val="75000"/>
                </a:schemeClr>
              </a:solidFill>
            </a:endParaRPr>
          </a:p>
        </p:txBody>
      </p:sp>
      <p:sp>
        <p:nvSpPr>
          <p:cNvPr id="12" name="Title 1"/>
          <p:cNvSpPr txBox="1">
            <a:spLocks/>
          </p:cNvSpPr>
          <p:nvPr/>
        </p:nvSpPr>
        <p:spPr>
          <a:xfrm>
            <a:off x="2438400" y="1061225"/>
            <a:ext cx="9906000" cy="943785"/>
          </a:xfrm>
          <a:prstGeom prst="rect">
            <a:avLst/>
          </a:prstGeom>
        </p:spPr>
        <p:txBody>
          <a:bodyPr vert="horz" wrap="square" lIns="121920" tIns="60960" rIns="121920" bIns="60960" rtlCol="0" anchor="ctr">
            <a:spAutoFit/>
          </a:bodyPr>
          <a:lstStyle/>
          <a:p>
            <a:pPr defTabSz="1219170">
              <a:spcBef>
                <a:spcPct val="0"/>
              </a:spcBef>
              <a:defRPr/>
            </a:pPr>
            <a:r>
              <a:rPr lang="es-MX" sz="5333" b="1" dirty="0">
                <a:solidFill>
                  <a:schemeClr val="accent5">
                    <a:lumMod val="75000"/>
                  </a:schemeClr>
                </a:solidFill>
                <a:ea typeface="+mj-ea"/>
                <a:cs typeface="Arial" panose="020B0604020202020204" pitchFamily="34" charset="0"/>
              </a:rPr>
              <a:t>DESAFÍOS APLICABLES AL SECTOR</a:t>
            </a:r>
          </a:p>
        </p:txBody>
      </p:sp>
      <p:sp>
        <p:nvSpPr>
          <p:cNvPr id="13" name="Title 1"/>
          <p:cNvSpPr txBox="1">
            <a:spLocks/>
          </p:cNvSpPr>
          <p:nvPr/>
        </p:nvSpPr>
        <p:spPr>
          <a:xfrm>
            <a:off x="806754" y="1905000"/>
            <a:ext cx="6813247" cy="484744"/>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endParaRPr lang="en-US" sz="1867" b="1" dirty="0">
              <a:solidFill>
                <a:srgbClr val="D42D56"/>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6F95D-D4C2-3840-ADB2-AA1BBA819BE2}"/>
              </a:ext>
            </a:extLst>
          </p:cNvPr>
          <p:cNvSpPr>
            <a:spLocks noGrp="1"/>
          </p:cNvSpPr>
          <p:nvPr>
            <p:ph type="title"/>
          </p:nvPr>
        </p:nvSpPr>
        <p:spPr>
          <a:xfrm>
            <a:off x="2438284" y="578006"/>
            <a:ext cx="8709454" cy="1009651"/>
          </a:xfrm>
        </p:spPr>
        <p:txBody>
          <a:bodyPr>
            <a:normAutofit fontScale="90000"/>
          </a:bodyPr>
          <a:lstStyle/>
          <a:p>
            <a:br>
              <a:rPr lang="es-MX" b="1" dirty="0">
                <a:solidFill>
                  <a:srgbClr val="E95100"/>
                </a:solidFill>
              </a:rPr>
            </a:br>
            <a:r>
              <a:rPr lang="es-MX" b="1" dirty="0">
                <a:solidFill>
                  <a:schemeClr val="accent5">
                    <a:lumMod val="75000"/>
                  </a:schemeClr>
                </a:solidFill>
              </a:rPr>
              <a:t>          ¿QUIÉNES SOMOS?</a:t>
            </a:r>
            <a:br>
              <a:rPr lang="es-MX" b="1" dirty="0">
                <a:solidFill>
                  <a:srgbClr val="E95100"/>
                </a:solidFill>
              </a:rPr>
            </a:br>
            <a:endParaRPr lang="es-MX" dirty="0"/>
          </a:p>
        </p:txBody>
      </p:sp>
      <p:sp>
        <p:nvSpPr>
          <p:cNvPr id="3" name="Marcador de contenido 2">
            <a:extLst>
              <a:ext uri="{FF2B5EF4-FFF2-40B4-BE49-F238E27FC236}">
                <a16:creationId xmlns:a16="http://schemas.microsoft.com/office/drawing/2014/main" id="{1859D8D2-EA6A-5D4B-B90B-F9419531CB80}"/>
              </a:ext>
            </a:extLst>
          </p:cNvPr>
          <p:cNvSpPr>
            <a:spLocks noGrp="1"/>
          </p:cNvSpPr>
          <p:nvPr>
            <p:ph idx="1"/>
          </p:nvPr>
        </p:nvSpPr>
        <p:spPr>
          <a:xfrm>
            <a:off x="838200" y="1825625"/>
            <a:ext cx="10515600" cy="4142689"/>
          </a:xfrm>
        </p:spPr>
        <p:txBody>
          <a:bodyPr>
            <a:normAutofit fontScale="77500" lnSpcReduction="20000"/>
          </a:bodyPr>
          <a:lstStyle/>
          <a:p>
            <a:pPr marL="0" indent="0" algn="just">
              <a:buNone/>
            </a:pPr>
            <a:r>
              <a:rPr lang="es-MX" dirty="0"/>
              <a:t>Grupo </a:t>
            </a:r>
            <a:r>
              <a:rPr lang="es-MX" b="1" dirty="0">
                <a:solidFill>
                  <a:schemeClr val="accent5">
                    <a:lumMod val="75000"/>
                  </a:schemeClr>
                </a:solidFill>
              </a:rPr>
              <a:t>Gm Transport</a:t>
            </a:r>
            <a:r>
              <a:rPr lang="es-MX" dirty="0"/>
              <a:t>, empresa solida nacida en Mexicali Baja California, con la visión de crear, innovar, buscando siempre la mejora continua, siendo más de 90 personas como parte del equipo con más de 22 años en el mercado, donde la experiencia y la empatía con la necesidad de nuestros clientes, nos ha impulsado a ser la solución tecnológica que necesitas para los desafíos que se vienen.</a:t>
            </a:r>
          </a:p>
          <a:p>
            <a:pPr marL="0" indent="0" algn="just">
              <a:buNone/>
            </a:pPr>
            <a:endParaRPr lang="es-MX" dirty="0"/>
          </a:p>
          <a:p>
            <a:pPr marL="0" indent="0" algn="just">
              <a:buNone/>
            </a:pPr>
            <a:r>
              <a:rPr lang="es-MX" dirty="0"/>
              <a:t>Como Ingeniero en Sistemas computacionales, tengo la fortuna de pertenecer a una compañía dedicada a buscar la innovación tecnológica aplicable al sector, permitiéndome aplicar la revolución tecnológica a los procesos y servicios de la empresa, optimizando las capacidades de la misma mediante el uso de las tecnologías de la información. </a:t>
            </a:r>
          </a:p>
          <a:p>
            <a:pPr marL="0" indent="0" algn="just">
              <a:buNone/>
            </a:pPr>
            <a:endParaRPr lang="es-MX" dirty="0"/>
          </a:p>
          <a:p>
            <a:pPr marL="0" indent="0" algn="just">
              <a:buNone/>
            </a:pPr>
            <a:r>
              <a:rPr lang="es-MX" dirty="0"/>
              <a:t>Dirigir, coordinar, crear y optimizar la utilización de los recursos informáticos, así como también resolver las necesidades informáticas de la empresa mediante la coordinación y planificación estratégica del presupuesto asignado, son parte de los objetivos que siempre busco como responsable de las operaciones de la empresa.</a:t>
            </a:r>
          </a:p>
          <a:p>
            <a:endParaRPr lang="es-MX" dirty="0"/>
          </a:p>
        </p:txBody>
      </p:sp>
      <p:pic>
        <p:nvPicPr>
          <p:cNvPr id="4" name="Imagen 3">
            <a:extLst>
              <a:ext uri="{FF2B5EF4-FFF2-40B4-BE49-F238E27FC236}">
                <a16:creationId xmlns:a16="http://schemas.microsoft.com/office/drawing/2014/main" id="{4C79D2D0-8738-46B3-B9CE-E58FC2AE7960}"/>
              </a:ext>
            </a:extLst>
          </p:cNvPr>
          <p:cNvPicPr>
            <a:picLocks noChangeAspect="1"/>
          </p:cNvPicPr>
          <p:nvPr/>
        </p:nvPicPr>
        <p:blipFill>
          <a:blip r:embed="rId2"/>
          <a:stretch>
            <a:fillRect/>
          </a:stretch>
        </p:blipFill>
        <p:spPr>
          <a:xfrm>
            <a:off x="8664492" y="543319"/>
            <a:ext cx="2483246" cy="1163322"/>
          </a:xfrm>
          <a:prstGeom prst="rect">
            <a:avLst/>
          </a:prstGeom>
        </p:spPr>
      </p:pic>
    </p:spTree>
    <p:extLst>
      <p:ext uri="{BB962C8B-B14F-4D97-AF65-F5344CB8AC3E}">
        <p14:creationId xmlns:p14="http://schemas.microsoft.com/office/powerpoint/2010/main" val="81704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46D2F-60F3-4197-B986-75461C2D8330}"/>
              </a:ext>
            </a:extLst>
          </p:cNvPr>
          <p:cNvSpPr>
            <a:spLocks noGrp="1"/>
          </p:cNvSpPr>
          <p:nvPr>
            <p:ph type="title"/>
          </p:nvPr>
        </p:nvSpPr>
        <p:spPr>
          <a:xfrm>
            <a:off x="2064912" y="1322589"/>
            <a:ext cx="10972800" cy="1143000"/>
          </a:xfrm>
        </p:spPr>
        <p:txBody>
          <a:bodyPr>
            <a:normAutofit fontScale="90000"/>
          </a:bodyPr>
          <a:lstStyle/>
          <a:p>
            <a:br>
              <a:rPr lang="es-MX" b="1" dirty="0">
                <a:solidFill>
                  <a:srgbClr val="00B0F0"/>
                </a:solidFill>
                <a:cs typeface="Arial" panose="020B0604020202020204" pitchFamily="34" charset="0"/>
              </a:rPr>
            </a:br>
            <a:br>
              <a:rPr lang="es-MX" b="1" dirty="0">
                <a:solidFill>
                  <a:srgbClr val="00B0F0"/>
                </a:solidFill>
                <a:cs typeface="Arial" panose="020B0604020202020204" pitchFamily="34" charset="0"/>
              </a:rPr>
            </a:br>
            <a:r>
              <a:rPr lang="es-MX" b="1" dirty="0">
                <a:solidFill>
                  <a:schemeClr val="accent5">
                    <a:lumMod val="75000"/>
                  </a:schemeClr>
                </a:solidFill>
                <a:latin typeface="+mn-lt"/>
              </a:rPr>
              <a:t>INDUSTRIA 4.0  Y EL SECTOR FERRETERO</a:t>
            </a:r>
            <a:br>
              <a:rPr lang="es-MX" b="1" dirty="0">
                <a:solidFill>
                  <a:srgbClr val="00B0F0"/>
                </a:solidFill>
                <a:cs typeface="Arial" panose="020B0604020202020204" pitchFamily="34" charset="0"/>
              </a:rPr>
            </a:br>
            <a:endParaRPr lang="es-MX" dirty="0"/>
          </a:p>
        </p:txBody>
      </p:sp>
      <p:sp>
        <p:nvSpPr>
          <p:cNvPr id="3" name="Marcador de contenido 2">
            <a:extLst>
              <a:ext uri="{FF2B5EF4-FFF2-40B4-BE49-F238E27FC236}">
                <a16:creationId xmlns:a16="http://schemas.microsoft.com/office/drawing/2014/main" id="{3D12DEEF-E38B-4946-B755-E23D4083973E}"/>
              </a:ext>
            </a:extLst>
          </p:cNvPr>
          <p:cNvSpPr>
            <a:spLocks noGrp="1"/>
          </p:cNvSpPr>
          <p:nvPr>
            <p:ph idx="1"/>
          </p:nvPr>
        </p:nvSpPr>
        <p:spPr>
          <a:xfrm>
            <a:off x="609600" y="2840630"/>
            <a:ext cx="10972800" cy="3103564"/>
          </a:xfrm>
        </p:spPr>
        <p:txBody>
          <a:bodyPr>
            <a:normAutofit/>
          </a:bodyPr>
          <a:lstStyle/>
          <a:p>
            <a:pPr algn="just"/>
            <a:r>
              <a:rPr lang="es-MX" sz="2400" dirty="0"/>
              <a:t>La Industria 4.0,mejor conocida como la Cuarta Revolución Industrial, está cambiando paradigmas  en los negocios, incluyendo al sector ferretero , mostrando una real capacidad de interconectar todos los procesos mediante internet y software, lo cual permite a las empresas reducir sus costos hasta en 30%.</a:t>
            </a:r>
          </a:p>
        </p:txBody>
      </p:sp>
    </p:spTree>
    <p:extLst>
      <p:ext uri="{BB962C8B-B14F-4D97-AF65-F5344CB8AC3E}">
        <p14:creationId xmlns:p14="http://schemas.microsoft.com/office/powerpoint/2010/main" val="34228701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1169" y="888936"/>
            <a:ext cx="9365089" cy="1682640"/>
          </a:xfrm>
          <a:prstGeom prst="rect">
            <a:avLst/>
          </a:prstGeom>
        </p:spPr>
        <p:txBody>
          <a:bodyPr vert="horz" wrap="square" lIns="121920" tIns="60960" rIns="121920" bIns="60960" rtlCol="0" anchor="ctr">
            <a:spAutoFit/>
          </a:bodyPr>
          <a:lstStyle/>
          <a:p>
            <a:pPr algn="r" defTabSz="1219170">
              <a:spcBef>
                <a:spcPct val="0"/>
              </a:spcBef>
              <a:defRPr/>
            </a:pPr>
            <a:r>
              <a:rPr lang="es-MX" sz="5067" b="1" dirty="0">
                <a:solidFill>
                  <a:schemeClr val="accent5">
                    <a:lumMod val="75000"/>
                  </a:schemeClr>
                </a:solidFill>
                <a:ea typeface="+mj-ea"/>
                <a:cs typeface="Arial" panose="020B0604020202020204" pitchFamily="34" charset="0"/>
              </a:rPr>
              <a:t>Consideraciones al pensar en las TIC’S Aplicables al sector</a:t>
            </a:r>
          </a:p>
        </p:txBody>
      </p:sp>
      <p:sp>
        <p:nvSpPr>
          <p:cNvPr id="8" name="TextBox 7"/>
          <p:cNvSpPr txBox="1"/>
          <p:nvPr/>
        </p:nvSpPr>
        <p:spPr>
          <a:xfrm>
            <a:off x="1052801" y="2939401"/>
            <a:ext cx="10573457" cy="2679958"/>
          </a:xfrm>
          <a:prstGeom prst="rect">
            <a:avLst/>
          </a:prstGeom>
          <a:noFill/>
        </p:spPr>
        <p:txBody>
          <a:bodyPr wrap="square" rIns="192000" bIns="48000" numCol="1" spcCol="360000" rtlCol="0">
            <a:spAutoFit/>
          </a:bodyPr>
          <a:lstStyle/>
          <a:p>
            <a:pPr algn="just"/>
            <a:r>
              <a:rPr lang="es-MX" sz="2400" dirty="0"/>
              <a:t>Adaptándonos a la revolución de esta época cada vez más controlada por la gran  Internet, además de la impetuosa necesidad del cliente final de conocer “cómo vamos, dónde va, cuándo llega, cuánto tiempo", nos lleva a pensar en todo momento como empresa dedicada al sector de software especializado a ofrecer mejoras tecnológicas que cumplan con las exigencias del mercado, optimizando con tecnología  la transparencia de la trazabilidad en toda la cadena de valor, lo que supone tener información en tiempo, debidamente procesada.</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419658-7667-4806-B0B6-FE34340844CC}"/>
              </a:ext>
            </a:extLst>
          </p:cNvPr>
          <p:cNvSpPr/>
          <p:nvPr/>
        </p:nvSpPr>
        <p:spPr>
          <a:xfrm>
            <a:off x="1065885" y="2548018"/>
            <a:ext cx="10379444" cy="3785652"/>
          </a:xfrm>
          <a:prstGeom prst="rect">
            <a:avLst/>
          </a:prstGeom>
        </p:spPr>
        <p:txBody>
          <a:bodyPr wrap="square">
            <a:spAutoFit/>
          </a:bodyPr>
          <a:lstStyle/>
          <a:p>
            <a:pPr algn="just"/>
            <a:r>
              <a:rPr lang="es-MX" sz="2400" dirty="0"/>
              <a:t>La cadena de valor del sector ferretero tiene como eslabones múltiples categorías en los diferentes niveles productivos, logísticos y comerciales. </a:t>
            </a:r>
          </a:p>
          <a:p>
            <a:pPr algn="just"/>
            <a:endParaRPr lang="es-MX" sz="2400" dirty="0"/>
          </a:p>
          <a:p>
            <a:pPr algn="just"/>
            <a:r>
              <a:rPr lang="es-MX" sz="2400" dirty="0"/>
              <a:t>Al contar con una de las cadenas de suministro más exigentes, dada la amplitud de portafolio que maneja y la infinidad de especialidades que se encuentran al interior del mismo, las TIC’S cobran un gran reto en el sector, ofreciendo como primer punto la interconexión de las áreas de negocio que giran alrededor del sector (Marketing 4.0, Logística y transporte 4.0 y el reto mayor el Recurso Humano 4.0).</a:t>
            </a:r>
          </a:p>
          <a:p>
            <a:endParaRPr lang="es-MX" sz="2400" dirty="0"/>
          </a:p>
        </p:txBody>
      </p:sp>
      <p:sp>
        <p:nvSpPr>
          <p:cNvPr id="18" name="Title 1">
            <a:extLst>
              <a:ext uri="{FF2B5EF4-FFF2-40B4-BE49-F238E27FC236}">
                <a16:creationId xmlns:a16="http://schemas.microsoft.com/office/drawing/2014/main" id="{DA7FEE80-33E1-480C-B545-D2D95A8EC84D}"/>
              </a:ext>
            </a:extLst>
          </p:cNvPr>
          <p:cNvSpPr txBox="1">
            <a:spLocks/>
          </p:cNvSpPr>
          <p:nvPr/>
        </p:nvSpPr>
        <p:spPr>
          <a:xfrm>
            <a:off x="1769725" y="685735"/>
            <a:ext cx="9675604" cy="1682640"/>
          </a:xfrm>
          <a:prstGeom prst="rect">
            <a:avLst/>
          </a:prstGeom>
        </p:spPr>
        <p:txBody>
          <a:bodyPr vert="horz" wrap="square" lIns="121920" tIns="60960" rIns="121920" bIns="60960" rtlCol="0" anchor="ctr">
            <a:spAutoFit/>
          </a:bodyPr>
          <a:lstStyle/>
          <a:p>
            <a:pPr lvl="0" algn="r">
              <a:spcBef>
                <a:spcPct val="0"/>
              </a:spcBef>
              <a:defRPr/>
            </a:pPr>
            <a:r>
              <a:rPr lang="es-MX" sz="5067" b="1" dirty="0">
                <a:solidFill>
                  <a:schemeClr val="accent5">
                    <a:lumMod val="75000"/>
                  </a:schemeClr>
                </a:solidFill>
                <a:cs typeface="Arial" panose="020B0604020202020204" pitchFamily="34" charset="0"/>
              </a:rPr>
              <a:t>Consideraciones al pensar el las TIC’S Aplicables al sector</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4376" y="1322525"/>
            <a:ext cx="10871749" cy="943976"/>
          </a:xfrm>
          <a:prstGeom prst="rect">
            <a:avLst/>
          </a:prstGeom>
        </p:spPr>
        <p:txBody>
          <a:bodyPr vert="horz" wrap="square" lIns="121920" tIns="60960" rIns="121920" bIns="60960" rtlCol="0" anchor="ctr">
            <a:spAutoFit/>
          </a:bodyPr>
          <a:lstStyle/>
          <a:p>
            <a:pPr lvl="0" algn="r">
              <a:spcBef>
                <a:spcPct val="0"/>
              </a:spcBef>
              <a:defRPr/>
            </a:pPr>
            <a:r>
              <a:rPr lang="es-MX" sz="2667" b="1" dirty="0">
                <a:solidFill>
                  <a:schemeClr val="accent5">
                    <a:lumMod val="75000"/>
                  </a:schemeClr>
                </a:solidFill>
              </a:rPr>
              <a:t>¿ESTOY PREPARADO COMO LÍDER DE MI NEGOCIO, PARA APROVECHAR EL POTENCIAL PLENO DE LA INDUSTRIA 4.0 Y ASÍ BENEFICIAR A MIS CLIENTES?</a:t>
            </a:r>
            <a:endParaRPr lang="es-MX" sz="5867" b="1" dirty="0">
              <a:solidFill>
                <a:schemeClr val="accent5">
                  <a:lumMod val="75000"/>
                </a:schemeClr>
              </a:solidFill>
              <a:ea typeface="+mj-ea"/>
              <a:cs typeface="Arial" panose="020B0604020202020204" pitchFamily="34" charset="0"/>
            </a:endParaRPr>
          </a:p>
        </p:txBody>
      </p:sp>
      <p:sp>
        <p:nvSpPr>
          <p:cNvPr id="8" name="TextBox 7"/>
          <p:cNvSpPr txBox="1"/>
          <p:nvPr/>
        </p:nvSpPr>
        <p:spPr>
          <a:xfrm>
            <a:off x="1625600" y="2479335"/>
            <a:ext cx="9990525" cy="3787954"/>
          </a:xfrm>
          <a:prstGeom prst="rect">
            <a:avLst/>
          </a:prstGeom>
          <a:noFill/>
        </p:spPr>
        <p:txBody>
          <a:bodyPr wrap="square" rIns="192000" bIns="48000" numCol="1" spcCol="360000" rtlCol="0">
            <a:spAutoFit/>
          </a:bodyPr>
          <a:lstStyle/>
          <a:p>
            <a:pPr algn="just"/>
            <a:r>
              <a:rPr lang="es-MX" sz="2400" dirty="0"/>
              <a:t>Para decir que estamos preparados para ser parte de la revolución industrial y no que estamos siendo arrastrados por ella, es necesario que las empresas aprendan e integren los conceptos como </a:t>
            </a:r>
            <a:r>
              <a:rPr lang="es-MX" sz="2400" dirty="0" err="1"/>
              <a:t>IoT</a:t>
            </a:r>
            <a:r>
              <a:rPr lang="es-MX" sz="2400" dirty="0"/>
              <a:t> (Internet de las cosas), Inteligencia Artificial y Big Data en el ciclo de vida  de los procesos, ofreciendo información inmediata que facilita las previsiones y decisiones empresariales.</a:t>
            </a:r>
          </a:p>
          <a:p>
            <a:pPr algn="just"/>
            <a:endParaRPr lang="es-MX" sz="2400" dirty="0"/>
          </a:p>
          <a:p>
            <a:pPr algn="just"/>
            <a:r>
              <a:rPr lang="es-MX" sz="2400" dirty="0"/>
              <a:t>Considérate dentro de este torbellino si en tu negocio están cubiertos estos dos factores:</a:t>
            </a:r>
          </a:p>
          <a:p>
            <a:pPr marL="380990" indent="-380990" algn="just">
              <a:buFont typeface="Arial" panose="020B0604020202020204" pitchFamily="34" charset="0"/>
              <a:buChar char="•"/>
            </a:pPr>
            <a:r>
              <a:rPr lang="es-MX" sz="2400" dirty="0"/>
              <a:t>Uso de un ERP para gestionar el ciclo de vida de los procesos.</a:t>
            </a:r>
          </a:p>
          <a:p>
            <a:pPr marL="380990" indent="-380990" algn="just">
              <a:buFont typeface="Arial" panose="020B0604020202020204" pitchFamily="34" charset="0"/>
              <a:buChar char="•"/>
            </a:pPr>
            <a:r>
              <a:rPr lang="es-MX" sz="2400" dirty="0"/>
              <a:t>Digitalización de Procesos</a:t>
            </a:r>
          </a:p>
        </p:txBody>
      </p:sp>
    </p:spTree>
    <p:extLst>
      <p:ext uri="{BB962C8B-B14F-4D97-AF65-F5344CB8AC3E}">
        <p14:creationId xmlns:p14="http://schemas.microsoft.com/office/powerpoint/2010/main" val="38836242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3"/>
          <p:cNvSpPr txBox="1">
            <a:spLocks/>
          </p:cNvSpPr>
          <p:nvPr/>
        </p:nvSpPr>
        <p:spPr>
          <a:xfrm>
            <a:off x="1071106" y="1810080"/>
            <a:ext cx="10351329" cy="5048305"/>
          </a:xfrm>
          <a:prstGeom prst="rect">
            <a:avLst/>
          </a:prstGeom>
        </p:spPr>
        <p:txBody>
          <a:bodyPr vert="horz" wrap="square"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380990" indent="-380990" algn="just">
              <a:buFont typeface="Arial" panose="020B0604020202020204" pitchFamily="34" charset="0"/>
              <a:buChar char="•"/>
            </a:pPr>
            <a:r>
              <a:rPr lang="es-ES" sz="2267" dirty="0">
                <a:solidFill>
                  <a:schemeClr val="tx1">
                    <a:lumMod val="85000"/>
                    <a:lumOff val="15000"/>
                  </a:schemeClr>
                </a:solidFill>
                <a:latin typeface="+mn-lt"/>
              </a:rPr>
              <a:t>Considerar el establecimiento de Puntos de Venta, en base a los sistemas de información geográfica, geomarketing, que garanticen la cercanía   y conveniencia de los almacenes. </a:t>
            </a:r>
          </a:p>
          <a:p>
            <a:pPr marL="380990" indent="-380990" algn="just">
              <a:buFont typeface="Arial" panose="020B0604020202020204" pitchFamily="34" charset="0"/>
              <a:buChar char="•"/>
            </a:pPr>
            <a:r>
              <a:rPr lang="es-ES" sz="2267" dirty="0">
                <a:solidFill>
                  <a:schemeClr val="tx1">
                    <a:lumMod val="85000"/>
                    <a:lumOff val="15000"/>
                  </a:schemeClr>
                </a:solidFill>
                <a:latin typeface="+mn-lt"/>
              </a:rPr>
              <a:t>Mantener un Portafolio de productos  optimo,  en base al análisis de grandes volúmenes de datos (Big Data) que nos lleve a comprender al detalle al consumidor dando atención a la demanda de manera granular.</a:t>
            </a:r>
          </a:p>
          <a:p>
            <a:pPr marL="380990" indent="-380990" algn="just">
              <a:buFont typeface="Arial" panose="020B0604020202020204" pitchFamily="34" charset="0"/>
              <a:buChar char="•"/>
            </a:pPr>
            <a:r>
              <a:rPr lang="es-MX" sz="2267" dirty="0">
                <a:solidFill>
                  <a:schemeClr val="tx1"/>
                </a:solidFill>
                <a:latin typeface="+mn-lt"/>
              </a:rPr>
              <a:t>Inventarios certeros, ayudado del seguimiento en tiempo real de las existencias y una comunicación eficiente con los proveedores para un abastecimiento efectivo, reduciendo los tiempos de entrega con mejor rotación de nuestro inventario.</a:t>
            </a:r>
          </a:p>
          <a:p>
            <a:pPr marL="380990" indent="-380990" algn="just">
              <a:buFont typeface="Arial" panose="020B0604020202020204" pitchFamily="34" charset="0"/>
              <a:buChar char="•"/>
            </a:pPr>
            <a:r>
              <a:rPr lang="es-MX" sz="2267" dirty="0">
                <a:solidFill>
                  <a:schemeClr val="tx1"/>
                </a:solidFill>
                <a:latin typeface="+mn-lt"/>
              </a:rPr>
              <a:t>Trazabilidad de Rutas de la logística comercial, apoyados de sistemas que permitan la optimización de rutas de despacho y la programación de visitas comerciales, maximizando la efectividad de nuestros recursos.</a:t>
            </a:r>
          </a:p>
          <a:p>
            <a:pPr marL="380990" indent="-380990" algn="just">
              <a:buFont typeface="Arial" panose="020B0604020202020204" pitchFamily="34" charset="0"/>
              <a:buChar char="•"/>
            </a:pPr>
            <a:endParaRPr lang="es-ES" sz="2400" dirty="0">
              <a:solidFill>
                <a:schemeClr val="tx1">
                  <a:lumMod val="85000"/>
                  <a:lumOff val="15000"/>
                </a:schemeClr>
              </a:solidFill>
              <a:latin typeface="+mn-lt"/>
            </a:endParaRPr>
          </a:p>
          <a:p>
            <a:pPr algn="just"/>
            <a:endParaRPr lang="es-ES" sz="2400" dirty="0">
              <a:solidFill>
                <a:schemeClr val="tx1">
                  <a:lumMod val="85000"/>
                  <a:lumOff val="15000"/>
                </a:schemeClr>
              </a:solidFill>
              <a:latin typeface="+mn-lt"/>
            </a:endParaRPr>
          </a:p>
        </p:txBody>
      </p:sp>
      <p:sp>
        <p:nvSpPr>
          <p:cNvPr id="55" name="Title 1"/>
          <p:cNvSpPr txBox="1">
            <a:spLocks/>
          </p:cNvSpPr>
          <p:nvPr/>
        </p:nvSpPr>
        <p:spPr>
          <a:xfrm>
            <a:off x="1219200" y="907620"/>
            <a:ext cx="10871200" cy="902876"/>
          </a:xfrm>
          <a:prstGeom prst="rect">
            <a:avLst/>
          </a:prstGeom>
        </p:spPr>
        <p:txBody>
          <a:bodyPr vert="horz" wrap="square" lIns="121920" tIns="60960" rIns="121920" bIns="60960" rtlCol="0" anchor="ctr">
            <a:spAutoFit/>
          </a:bodyPr>
          <a:lstStyle/>
          <a:p>
            <a:pPr algn="ctr" defTabSz="1219170">
              <a:spcBef>
                <a:spcPct val="0"/>
              </a:spcBef>
              <a:defRPr/>
            </a:pPr>
            <a:r>
              <a:rPr lang="es-MX" sz="5067" b="1" dirty="0">
                <a:solidFill>
                  <a:schemeClr val="accent5">
                    <a:lumMod val="75000"/>
                  </a:schemeClr>
                </a:solidFill>
                <a:ea typeface="+mj-ea"/>
                <a:cs typeface="Arial" panose="020B0604020202020204" pitchFamily="34" charset="0"/>
              </a:rPr>
              <a:t>Aportación de las TIC’S en el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108199" y="1776760"/>
            <a:ext cx="9779000" cy="7333797"/>
          </a:xfrm>
          <a:prstGeom prst="rect">
            <a:avLst/>
          </a:prstGeom>
          <a:noFill/>
        </p:spPr>
        <p:txBody>
          <a:bodyPr wrap="square" rIns="192000" bIns="48000" numCol="2" spcCol="360000">
            <a:spAutoFit/>
          </a:bodyPr>
          <a:lstStyle/>
          <a:p>
            <a:pPr algn="just">
              <a:defRPr/>
            </a:pPr>
            <a:r>
              <a:rPr lang="en-US" sz="2400" b="1" dirty="0">
                <a:solidFill>
                  <a:schemeClr val="accent5">
                    <a:lumMod val="75000"/>
                  </a:schemeClr>
                </a:solidFill>
                <a:ea typeface="Roboto" panose="02000000000000000000" pitchFamily="2" charset="0"/>
              </a:rPr>
              <a:t>INTEGRACION INTERCOMPAÑIAS</a:t>
            </a:r>
          </a:p>
          <a:p>
            <a:pPr algn="just">
              <a:defRPr/>
            </a:pPr>
            <a:endParaRPr lang="en-US" sz="2400" b="1" dirty="0">
              <a:solidFill>
                <a:srgbClr val="E95100"/>
              </a:solidFill>
              <a:ea typeface="Roboto" panose="02000000000000000000" pitchFamily="2" charset="0"/>
            </a:endParaRPr>
          </a:p>
          <a:p>
            <a:pPr>
              <a:defRPr/>
            </a:pPr>
            <a:r>
              <a:rPr lang="en-US" sz="1867" b="1" dirty="0">
                <a:solidFill>
                  <a:schemeClr val="accent5">
                    <a:lumMod val="75000"/>
                  </a:schemeClr>
                </a:solidFill>
                <a:ea typeface="Roboto" panose="02000000000000000000" pitchFamily="2" charset="0"/>
              </a:rPr>
              <a:t>APIS:  </a:t>
            </a:r>
            <a:r>
              <a:rPr lang="es-MX" sz="1867" b="1" dirty="0"/>
              <a:t>Permiten hacer uso de funciones ya existentes y facilitan el comercio de información entre plataformas.</a:t>
            </a:r>
          </a:p>
          <a:p>
            <a:pPr>
              <a:defRPr/>
            </a:pPr>
            <a:endParaRPr lang="es-MX" sz="1867" b="1" dirty="0">
              <a:solidFill>
                <a:schemeClr val="accent5">
                  <a:lumMod val="75000"/>
                </a:schemeClr>
              </a:solidFill>
            </a:endParaRPr>
          </a:p>
          <a:p>
            <a:pPr>
              <a:defRPr/>
            </a:pPr>
            <a:r>
              <a:rPr lang="en-US" sz="1867" b="1" dirty="0">
                <a:solidFill>
                  <a:schemeClr val="accent5">
                    <a:lumMod val="75000"/>
                  </a:schemeClr>
                </a:solidFill>
                <a:ea typeface="Roboto" panose="02000000000000000000" pitchFamily="2" charset="0"/>
              </a:rPr>
              <a:t>WEBSERVICES:  </a:t>
            </a:r>
            <a:r>
              <a:rPr lang="es-MX" sz="1867" b="1" dirty="0"/>
              <a:t>Aportan interoperabilidad entre aplicaciones de software independientemente de sus propiedades o de las plataformas sobre las que se instalen.</a:t>
            </a:r>
          </a:p>
          <a:p>
            <a:pPr>
              <a:defRPr/>
            </a:pPr>
            <a:endParaRPr lang="es-MX" sz="1867" b="1" dirty="0"/>
          </a:p>
          <a:p>
            <a:pPr>
              <a:defRPr/>
            </a:pPr>
            <a:r>
              <a:rPr lang="en-US" sz="1867" b="1" dirty="0">
                <a:solidFill>
                  <a:schemeClr val="accent5">
                    <a:lumMod val="75000"/>
                  </a:schemeClr>
                </a:solidFill>
                <a:ea typeface="Roboto" panose="02000000000000000000" pitchFamily="2" charset="0"/>
              </a:rPr>
              <a:t>EDI:  </a:t>
            </a:r>
            <a:r>
              <a:rPr lang="es-MX" sz="1867" b="1" dirty="0"/>
              <a:t>Intercambio de documentos normalizados entre los sistemas informáticos de quienes participan en una relación comercial.</a:t>
            </a:r>
            <a:endParaRPr lang="es-MX" sz="1867" b="1" i="1" dirty="0">
              <a:solidFill>
                <a:schemeClr val="tx1">
                  <a:lumMod val="95000"/>
                  <a:lumOff val="5000"/>
                </a:schemeClr>
              </a:solidFill>
            </a:endParaRPr>
          </a:p>
          <a:p>
            <a:pPr>
              <a:defRPr/>
            </a:pPr>
            <a:endParaRPr lang="en-US" sz="1867" b="1" dirty="0">
              <a:solidFill>
                <a:srgbClr val="D42D56"/>
              </a:solidFill>
              <a:ea typeface="Roboto" panose="02000000000000000000" pitchFamily="2" charset="0"/>
            </a:endParaRPr>
          </a:p>
          <a:p>
            <a:pPr>
              <a:defRPr/>
            </a:pPr>
            <a:endParaRPr lang="en-US" sz="1867" b="1" dirty="0">
              <a:solidFill>
                <a:srgbClr val="D42D56"/>
              </a:solidFill>
              <a:ea typeface="Roboto" panose="02000000000000000000" pitchFamily="2" charset="0"/>
            </a:endParaRPr>
          </a:p>
          <a:p>
            <a:pPr>
              <a:defRPr/>
            </a:pPr>
            <a:endParaRPr lang="en-US" sz="1867" b="1" dirty="0">
              <a:solidFill>
                <a:srgbClr val="D42D56"/>
              </a:solidFill>
              <a:ea typeface="Roboto" panose="02000000000000000000" pitchFamily="2" charset="0"/>
            </a:endParaRPr>
          </a:p>
          <a:p>
            <a:pPr>
              <a:defRPr/>
            </a:pPr>
            <a:endParaRPr lang="en-US" sz="1867" b="1" dirty="0">
              <a:solidFill>
                <a:srgbClr val="D42D56"/>
              </a:solidFill>
              <a:ea typeface="Roboto" panose="02000000000000000000" pitchFamily="2" charset="0"/>
            </a:endParaRPr>
          </a:p>
          <a:p>
            <a:pPr>
              <a:defRPr/>
            </a:pPr>
            <a:endParaRPr lang="en-US" sz="1867" b="1" dirty="0">
              <a:solidFill>
                <a:srgbClr val="D42D56"/>
              </a:solidFill>
              <a:ea typeface="Roboto" panose="02000000000000000000" pitchFamily="2" charset="0"/>
            </a:endParaRPr>
          </a:p>
          <a:p>
            <a:pPr>
              <a:defRPr/>
            </a:pPr>
            <a:endParaRPr lang="en-US" sz="1867" b="1" dirty="0">
              <a:solidFill>
                <a:srgbClr val="D42D56"/>
              </a:solidFill>
              <a:ea typeface="Roboto" panose="02000000000000000000" pitchFamily="2" charset="0"/>
            </a:endParaRPr>
          </a:p>
          <a:p>
            <a:pPr>
              <a:defRPr/>
            </a:pPr>
            <a:endParaRPr lang="en-US" sz="1867" b="1" dirty="0">
              <a:solidFill>
                <a:srgbClr val="D42D56"/>
              </a:solidFill>
              <a:ea typeface="Roboto" panose="02000000000000000000" pitchFamily="2" charset="0"/>
            </a:endParaRPr>
          </a:p>
          <a:p>
            <a:pPr>
              <a:defRPr/>
            </a:pPr>
            <a:endParaRPr lang="en-US" sz="1600" dirty="0">
              <a:solidFill>
                <a:schemeClr val="tx1">
                  <a:lumMod val="95000"/>
                  <a:lumOff val="5000"/>
                </a:schemeClr>
              </a:solidFill>
              <a:ea typeface="Roboto" panose="02000000000000000000" pitchFamily="2" charset="0"/>
            </a:endParaRPr>
          </a:p>
          <a:p>
            <a:pPr>
              <a:defRPr/>
            </a:pPr>
            <a:endParaRPr lang="en-US" sz="1600" dirty="0">
              <a:solidFill>
                <a:schemeClr val="tx1">
                  <a:lumMod val="95000"/>
                  <a:lumOff val="5000"/>
                </a:schemeClr>
              </a:solidFill>
              <a:ea typeface="Roboto" panose="02000000000000000000" pitchFamily="2" charset="0"/>
            </a:endParaRPr>
          </a:p>
          <a:p>
            <a:pPr>
              <a:defRPr/>
            </a:pPr>
            <a:endParaRPr lang="en-US" sz="1600" b="1" dirty="0">
              <a:solidFill>
                <a:srgbClr val="E95100"/>
              </a:solidFill>
              <a:ea typeface="Roboto" panose="02000000000000000000" pitchFamily="2" charset="0"/>
            </a:endParaRPr>
          </a:p>
          <a:p>
            <a:pPr>
              <a:defRPr/>
            </a:pPr>
            <a:r>
              <a:rPr lang="en-US" sz="1867" b="1" dirty="0">
                <a:solidFill>
                  <a:schemeClr val="accent5">
                    <a:lumMod val="75000"/>
                  </a:schemeClr>
                </a:solidFill>
                <a:ea typeface="Roboto" panose="02000000000000000000" pitchFamily="2" charset="0"/>
              </a:rPr>
              <a:t>TECNOLOGIA MOVIL:</a:t>
            </a:r>
            <a:r>
              <a:rPr lang="es-MX" sz="1867" b="1" dirty="0">
                <a:solidFill>
                  <a:schemeClr val="accent5">
                    <a:lumMod val="75000"/>
                  </a:schemeClr>
                </a:solidFill>
                <a:ea typeface="Roboto" panose="02000000000000000000" pitchFamily="2" charset="0"/>
              </a:rPr>
              <a:t>  </a:t>
            </a:r>
            <a:r>
              <a:rPr lang="es-MX" sz="1867" b="1" dirty="0">
                <a:solidFill>
                  <a:schemeClr val="tx1">
                    <a:lumMod val="95000"/>
                    <a:lumOff val="5000"/>
                  </a:schemeClr>
                </a:solidFill>
                <a:ea typeface="Roboto" panose="02000000000000000000" pitchFamily="2" charset="0"/>
              </a:rPr>
              <a:t>Aportan certidumbre, información al momento y reducción de costos. </a:t>
            </a:r>
            <a:endParaRPr lang="en-US" sz="1867" b="1" dirty="0">
              <a:solidFill>
                <a:srgbClr val="D42D56"/>
              </a:solidFill>
              <a:ea typeface="Roboto" panose="02000000000000000000" pitchFamily="2" charset="0"/>
            </a:endParaRPr>
          </a:p>
          <a:p>
            <a:pPr>
              <a:defRPr/>
            </a:pPr>
            <a:r>
              <a:rPr lang="es-MX" sz="1867" b="1" dirty="0">
                <a:solidFill>
                  <a:schemeClr val="tx1">
                    <a:lumMod val="95000"/>
                    <a:lumOff val="5000"/>
                  </a:schemeClr>
                </a:solidFill>
                <a:ea typeface="Roboto" panose="02000000000000000000" pitchFamily="2" charset="0"/>
              </a:rPr>
              <a:t>      -Control al volante (Operador)</a:t>
            </a:r>
          </a:p>
          <a:p>
            <a:pPr>
              <a:defRPr/>
            </a:pPr>
            <a:r>
              <a:rPr lang="es-MX" sz="1867" b="1" dirty="0">
                <a:solidFill>
                  <a:schemeClr val="tx1">
                    <a:lumMod val="95000"/>
                    <a:lumOff val="5000"/>
                  </a:schemeClr>
                </a:solidFill>
                <a:ea typeface="Roboto" panose="02000000000000000000" pitchFamily="2" charset="0"/>
              </a:rPr>
              <a:t>      -Seguridad y cuidado de la flota (Reporte y detección  Fallas)</a:t>
            </a:r>
            <a:endParaRPr lang="en-US" sz="1867" b="1" dirty="0">
              <a:solidFill>
                <a:schemeClr val="accent6">
                  <a:lumMod val="50000"/>
                </a:schemeClr>
              </a:solidFill>
              <a:ea typeface="Roboto" panose="02000000000000000000" pitchFamily="2" charset="0"/>
            </a:endParaRPr>
          </a:p>
          <a:p>
            <a:pPr>
              <a:defRPr/>
            </a:pPr>
            <a:endParaRPr lang="en-US" sz="1600" b="1" dirty="0">
              <a:solidFill>
                <a:schemeClr val="accent6">
                  <a:lumMod val="50000"/>
                </a:schemeClr>
              </a:solidFill>
              <a:ea typeface="Roboto" panose="02000000000000000000" pitchFamily="2" charset="0"/>
            </a:endParaRPr>
          </a:p>
          <a:p>
            <a:pPr algn="just">
              <a:defRPr/>
            </a:pPr>
            <a:endParaRPr lang="es-MX" sz="1467" b="1" dirty="0">
              <a:solidFill>
                <a:schemeClr val="tx1">
                  <a:lumMod val="95000"/>
                  <a:lumOff val="5000"/>
                </a:schemeClr>
              </a:solidFill>
              <a:ea typeface="Roboto" panose="02000000000000000000" pitchFamily="2" charset="0"/>
            </a:endParaRPr>
          </a:p>
          <a:p>
            <a:pPr algn="just">
              <a:defRPr/>
            </a:pPr>
            <a:r>
              <a:rPr lang="es-MX" sz="1467" b="1" dirty="0">
                <a:solidFill>
                  <a:schemeClr val="tx1">
                    <a:lumMod val="95000"/>
                    <a:lumOff val="5000"/>
                  </a:schemeClr>
                </a:solidFill>
                <a:ea typeface="Roboto" panose="02000000000000000000" pitchFamily="2" charset="0"/>
              </a:rPr>
              <a:t>ADMINISTRACIÓN DE ALTOS VOLUMENES DE INFORMACIÓN PARA ANÁLISIS Y TOMA DE DECISIONES. </a:t>
            </a:r>
            <a:r>
              <a:rPr lang="es-MX" sz="1467" b="1" dirty="0">
                <a:solidFill>
                  <a:schemeClr val="accent6">
                    <a:lumMod val="75000"/>
                  </a:schemeClr>
                </a:solidFill>
                <a:ea typeface="Roboto" panose="02000000000000000000" pitchFamily="2" charset="0"/>
              </a:rPr>
              <a:t>(BIG DATA) </a:t>
            </a:r>
          </a:p>
          <a:p>
            <a:pPr algn="just">
              <a:defRPr/>
            </a:pPr>
            <a:endParaRPr lang="es-MX" sz="1467" b="1" dirty="0">
              <a:solidFill>
                <a:schemeClr val="tx1">
                  <a:lumMod val="95000"/>
                  <a:lumOff val="5000"/>
                </a:schemeClr>
              </a:solidFill>
              <a:ea typeface="Roboto" panose="02000000000000000000" pitchFamily="2" charset="0"/>
            </a:endParaRPr>
          </a:p>
        </p:txBody>
      </p:sp>
      <p:sp>
        <p:nvSpPr>
          <p:cNvPr id="6" name="Title 1"/>
          <p:cNvSpPr txBox="1">
            <a:spLocks/>
          </p:cNvSpPr>
          <p:nvPr/>
        </p:nvSpPr>
        <p:spPr>
          <a:xfrm>
            <a:off x="6883400" y="520067"/>
            <a:ext cx="5283200" cy="943785"/>
          </a:xfrm>
          <a:prstGeom prst="rect">
            <a:avLst/>
          </a:prstGeom>
        </p:spPr>
        <p:txBody>
          <a:bodyPr vert="horz" wrap="square" lIns="121920" tIns="60960" rIns="121920" bIns="60960" rtlCol="0" anchor="ctr">
            <a:spAutoFit/>
          </a:bodyPr>
          <a:lstStyle/>
          <a:p>
            <a:pPr defTabSz="1219170">
              <a:spcBef>
                <a:spcPct val="0"/>
              </a:spcBef>
              <a:defRPr/>
            </a:pPr>
            <a:r>
              <a:rPr lang="es-MX" sz="5333" b="1" dirty="0">
                <a:solidFill>
                  <a:schemeClr val="accent5">
                    <a:lumMod val="75000"/>
                  </a:schemeClr>
                </a:solidFill>
                <a:ea typeface="+mj-ea"/>
                <a:cs typeface="Arial" panose="020B0604020202020204" pitchFamily="34" charset="0"/>
              </a:rPr>
              <a:t>TIC’S Aplicables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171701" y="1671505"/>
            <a:ext cx="8940800" cy="7221372"/>
          </a:xfrm>
          <a:prstGeom prst="rect">
            <a:avLst/>
          </a:prstGeom>
          <a:noFill/>
        </p:spPr>
        <p:txBody>
          <a:bodyPr wrap="square" rIns="192000" bIns="48000" numCol="2" spcCol="360000">
            <a:spAutoFit/>
          </a:bodyPr>
          <a:lstStyle/>
          <a:p>
            <a:pPr>
              <a:defRPr/>
            </a:pPr>
            <a:endParaRPr lang="en-US" sz="1733" b="1" dirty="0">
              <a:solidFill>
                <a:schemeClr val="accent6">
                  <a:lumMod val="50000"/>
                </a:schemeClr>
              </a:solidFill>
              <a:ea typeface="Roboto" panose="02000000000000000000" pitchFamily="2" charset="0"/>
            </a:endParaRPr>
          </a:p>
          <a:p>
            <a:pPr>
              <a:defRPr/>
            </a:pPr>
            <a:r>
              <a:rPr lang="es-MX" sz="1733" b="1" dirty="0">
                <a:solidFill>
                  <a:schemeClr val="accent5">
                    <a:lumMod val="75000"/>
                  </a:schemeClr>
                </a:solidFill>
                <a:ea typeface="Roboto" panose="02000000000000000000" pitchFamily="2" charset="0"/>
              </a:rPr>
              <a:t>TELEMETRIA</a:t>
            </a:r>
            <a:r>
              <a:rPr lang="es-MX" sz="1733" b="1" dirty="0">
                <a:solidFill>
                  <a:schemeClr val="accent5">
                    <a:lumMod val="75000"/>
                  </a:schemeClr>
                </a:solidFill>
              </a:rPr>
              <a:t>: </a:t>
            </a:r>
            <a:r>
              <a:rPr lang="es-MX" sz="1733" b="1" dirty="0"/>
              <a:t>Apunta a medir a distancia ciertas variables para monitorear la operación. Así, el </a:t>
            </a:r>
            <a:r>
              <a:rPr lang="es-MX" sz="1733" b="1" dirty="0" err="1"/>
              <a:t>IoT</a:t>
            </a:r>
            <a:r>
              <a:rPr lang="es-MX" sz="1733" b="1" dirty="0"/>
              <a:t> tiene relación con la interconexión de objetos que permiten realizar acciones premeditadas, según los distintos componentes conectados. </a:t>
            </a:r>
            <a:endParaRPr lang="en-US" sz="1733" b="1" dirty="0">
              <a:solidFill>
                <a:schemeClr val="accent6">
                  <a:lumMod val="50000"/>
                </a:schemeClr>
              </a:solidFill>
              <a:ea typeface="Roboto" panose="02000000000000000000" pitchFamily="2" charset="0"/>
            </a:endParaRPr>
          </a:p>
          <a:p>
            <a:pPr>
              <a:defRPr/>
            </a:pPr>
            <a:endParaRPr lang="en-US" sz="1733" b="1" dirty="0">
              <a:solidFill>
                <a:schemeClr val="accent5">
                  <a:lumMod val="75000"/>
                </a:schemeClr>
              </a:solidFill>
              <a:ea typeface="Roboto" panose="02000000000000000000" pitchFamily="2" charset="0"/>
            </a:endParaRPr>
          </a:p>
          <a:p>
            <a:pPr>
              <a:defRPr/>
            </a:pPr>
            <a:r>
              <a:rPr lang="es-MX" sz="1733" b="1" dirty="0">
                <a:solidFill>
                  <a:schemeClr val="accent5">
                    <a:lumMod val="75000"/>
                  </a:schemeClr>
                </a:solidFill>
                <a:ea typeface="Roboto" panose="02000000000000000000" pitchFamily="2" charset="0"/>
              </a:rPr>
              <a:t>SISTEMAS DE SEGURIDAD:</a:t>
            </a:r>
            <a:r>
              <a:rPr lang="es-MX" sz="1733" b="1" dirty="0">
                <a:solidFill>
                  <a:schemeClr val="accent5">
                    <a:lumMod val="75000"/>
                  </a:schemeClr>
                </a:solidFill>
              </a:rPr>
              <a:t> </a:t>
            </a:r>
            <a:r>
              <a:rPr lang="es-MX" sz="1733" b="1" dirty="0"/>
              <a:t>Las herramientas tecnológicas utilizadas incluyen servicios de localización en tiempo real usando la identificación por radiofrecuencia (RFID) o el GPS, sistemas de identificación de empleados por biometría, detección de intrusiones (Anti </a:t>
            </a:r>
            <a:r>
              <a:rPr lang="es-MX" sz="1733" b="1" dirty="0" err="1"/>
              <a:t>Jammers</a:t>
            </a:r>
            <a:r>
              <a:rPr lang="es-MX" sz="1733" b="1" dirty="0"/>
              <a:t>) para responder en forma inmediata a los Robos de las mercancías y los accidentes.</a:t>
            </a: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n-US" sz="1600" b="1" dirty="0">
              <a:solidFill>
                <a:srgbClr val="E95100"/>
              </a:solidFill>
              <a:ea typeface="Roboto" panose="02000000000000000000" pitchFamily="2" charset="0"/>
            </a:endParaRPr>
          </a:p>
          <a:p>
            <a:pPr>
              <a:defRPr/>
            </a:pPr>
            <a:endParaRPr lang="en-US" sz="1600" b="1" dirty="0">
              <a:solidFill>
                <a:srgbClr val="E95100"/>
              </a:solidFill>
              <a:ea typeface="Roboto" panose="02000000000000000000" pitchFamily="2" charset="0"/>
            </a:endParaRPr>
          </a:p>
          <a:p>
            <a:pPr>
              <a:defRPr/>
            </a:pPr>
            <a:r>
              <a:rPr lang="en-US" sz="1600" b="1" dirty="0">
                <a:solidFill>
                  <a:schemeClr val="accent5">
                    <a:lumMod val="75000"/>
                  </a:schemeClr>
                </a:solidFill>
                <a:ea typeface="Roboto" panose="02000000000000000000" pitchFamily="2" charset="0"/>
              </a:rPr>
              <a:t>GEOLOCALIZACION: </a:t>
            </a:r>
            <a:r>
              <a:rPr lang="es-MX" sz="1600" b="1" dirty="0">
                <a:solidFill>
                  <a:schemeClr val="tx1">
                    <a:lumMod val="95000"/>
                    <a:lumOff val="5000"/>
                  </a:schemeClr>
                </a:solidFill>
                <a:ea typeface="Roboto" panose="02000000000000000000" pitchFamily="2" charset="0"/>
              </a:rPr>
              <a:t>Integrada con la logística , permiten la </a:t>
            </a:r>
            <a:r>
              <a:rPr lang="es-MX" sz="1600" b="1" dirty="0"/>
              <a:t>optimización de rutas, control de tiempos, reducción de kilómetros dándote las alternativas de trazos necesarios para el transporte de las mercancías, permitiendo saber en todo momento donde esta la mercancía.</a:t>
            </a: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defRPr/>
            </a:pPr>
            <a:endParaRPr lang="es-MX" sz="1733" b="1" dirty="0">
              <a:solidFill>
                <a:schemeClr val="tx1">
                  <a:lumMod val="95000"/>
                  <a:lumOff val="5000"/>
                </a:schemeClr>
              </a:solidFill>
              <a:ea typeface="Roboto" panose="02000000000000000000" pitchFamily="2" charset="0"/>
            </a:endParaRPr>
          </a:p>
          <a:p>
            <a:pPr algn="just">
              <a:defRPr/>
            </a:pPr>
            <a:r>
              <a:rPr lang="es-MX" sz="1467" b="1" dirty="0">
                <a:solidFill>
                  <a:schemeClr val="tx1">
                    <a:lumMod val="95000"/>
                    <a:lumOff val="5000"/>
                  </a:schemeClr>
                </a:solidFill>
                <a:ea typeface="Roboto" panose="02000000000000000000" pitchFamily="2" charset="0"/>
              </a:rPr>
              <a:t> Conoce sobre GPS y sus soluciones en Telemetría y seguridad</a:t>
            </a:r>
          </a:p>
          <a:p>
            <a:pPr algn="just">
              <a:defRPr/>
            </a:pPr>
            <a:r>
              <a:rPr lang="es-MX" sz="1467" b="1" dirty="0">
                <a:solidFill>
                  <a:schemeClr val="tx1">
                    <a:lumMod val="95000"/>
                    <a:lumOff val="5000"/>
                  </a:schemeClr>
                </a:solidFill>
                <a:ea typeface="Roboto" panose="02000000000000000000" pitchFamily="2" charset="0"/>
              </a:rPr>
              <a:t> </a:t>
            </a:r>
            <a:r>
              <a:rPr lang="es-MX" sz="1467" dirty="0">
                <a:hlinkClick r:id="rId2"/>
              </a:rPr>
              <a:t>https://www.gmtransport.mx/localizacion-satelital</a:t>
            </a:r>
            <a:endParaRPr lang="es-MX" sz="1467" b="1" dirty="0">
              <a:solidFill>
                <a:schemeClr val="tx1">
                  <a:lumMod val="95000"/>
                  <a:lumOff val="5000"/>
                </a:schemeClr>
              </a:solidFill>
              <a:ea typeface="Roboto" panose="02000000000000000000" pitchFamily="2" charset="0"/>
            </a:endParaRPr>
          </a:p>
        </p:txBody>
      </p:sp>
      <p:sp>
        <p:nvSpPr>
          <p:cNvPr id="6" name="Title 1"/>
          <p:cNvSpPr txBox="1">
            <a:spLocks/>
          </p:cNvSpPr>
          <p:nvPr/>
        </p:nvSpPr>
        <p:spPr>
          <a:xfrm>
            <a:off x="6642101" y="727720"/>
            <a:ext cx="5206999" cy="943785"/>
          </a:xfrm>
          <a:prstGeom prst="rect">
            <a:avLst/>
          </a:prstGeom>
        </p:spPr>
        <p:txBody>
          <a:bodyPr vert="horz" wrap="square" lIns="121920" tIns="60960" rIns="121920" bIns="60960" rtlCol="0" anchor="ctr">
            <a:spAutoFit/>
          </a:bodyPr>
          <a:lstStyle/>
          <a:p>
            <a:pPr defTabSz="1219170">
              <a:spcBef>
                <a:spcPct val="0"/>
              </a:spcBef>
              <a:defRPr/>
            </a:pPr>
            <a:r>
              <a:rPr lang="es-MX" sz="5333" b="1" dirty="0">
                <a:solidFill>
                  <a:schemeClr val="accent5">
                    <a:lumMod val="75000"/>
                  </a:schemeClr>
                </a:solidFill>
                <a:ea typeface="+mj-ea"/>
                <a:cs typeface="Arial" panose="020B0604020202020204" pitchFamily="34" charset="0"/>
              </a:rPr>
              <a:t>TIC’S Aplicables </a:t>
            </a:r>
          </a:p>
        </p:txBody>
      </p:sp>
    </p:spTree>
    <p:extLst>
      <p:ext uri="{BB962C8B-B14F-4D97-AF65-F5344CB8AC3E}">
        <p14:creationId xmlns:p14="http://schemas.microsoft.com/office/powerpoint/2010/main" val="229433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1086</Words>
  <Application>Microsoft Office PowerPoint</Application>
  <PresentationFormat>Panorámica</PresentationFormat>
  <Paragraphs>111</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           ¿QUIÉNES SOMOS? </vt:lpstr>
      <vt:lpstr>  INDUSTRIA 4.0  Y EL SECTOR FERRETERO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Morales, Cristhian Giovanni (RX)</dc:creator>
  <cp:lastModifiedBy>Jessy Collado Lara</cp:lastModifiedBy>
  <cp:revision>4</cp:revision>
  <dcterms:created xsi:type="dcterms:W3CDTF">2019-08-19T19:03:03Z</dcterms:created>
  <dcterms:modified xsi:type="dcterms:W3CDTF">2019-09-05T14:05:57Z</dcterms:modified>
</cp:coreProperties>
</file>